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8" r:id="rId3"/>
    <p:sldId id="259" r:id="rId4"/>
    <p:sldId id="276" r:id="rId5"/>
    <p:sldId id="263" r:id="rId6"/>
    <p:sldId id="270" r:id="rId7"/>
    <p:sldId id="279" r:id="rId8"/>
    <p:sldId id="269" r:id="rId9"/>
    <p:sldId id="272" r:id="rId10"/>
    <p:sldId id="266" r:id="rId11"/>
    <p:sldId id="264" r:id="rId12"/>
    <p:sldId id="267" r:id="rId13"/>
    <p:sldId id="274" r:id="rId14"/>
    <p:sldId id="271" r:id="rId15"/>
    <p:sldId id="273" r:id="rId16"/>
    <p:sldId id="265" r:id="rId17"/>
    <p:sldId id="260" r:id="rId18"/>
    <p:sldId id="261" r:id="rId19"/>
    <p:sldId id="275" r:id="rId20"/>
    <p:sldId id="280" r:id="rId21"/>
    <p:sldId id="27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59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500" autoAdjust="0"/>
    <p:restoredTop sz="94660"/>
  </p:normalViewPr>
  <p:slideViewPr>
    <p:cSldViewPr snapToGrid="0">
      <p:cViewPr varScale="1">
        <p:scale>
          <a:sx n="74" d="100"/>
          <a:sy n="74" d="100"/>
        </p:scale>
        <p:origin x="4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jpg>
</file>

<file path=ppt/media/image23.jpg>
</file>

<file path=ppt/media/image24.jpg>
</file>

<file path=ppt/media/image25.PNG>
</file>

<file path=ppt/media/image26.jpg>
</file>

<file path=ppt/media/image27.png>
</file>

<file path=ppt/media/image28.JPG>
</file>

<file path=ppt/media/image29.JPG>
</file>

<file path=ppt/media/image3.jpg>
</file>

<file path=ppt/media/image30.JPG>
</file>

<file path=ppt/media/image31.JPG>
</file>

<file path=ppt/media/image32.JPG>
</file>

<file path=ppt/media/image33.png>
</file>

<file path=ppt/media/image34.png>
</file>

<file path=ppt/media/image35.jpg>
</file>

<file path=ppt/media/image36.jpg>
</file>

<file path=ppt/media/image37.png>
</file>

<file path=ppt/media/image38.jpg>
</file>

<file path=ppt/media/image39.png>
</file>

<file path=ppt/media/image4.jpg>
</file>

<file path=ppt/media/image40.jpg>
</file>

<file path=ppt/media/image41.jpg>
</file>

<file path=ppt/media/image42.png>
</file>

<file path=ppt/media/image43.png>
</file>

<file path=ppt/media/image44.png>
</file>

<file path=ppt/media/image45.pn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3/31/2015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3/31/2015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3/31/2015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3/31/2015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g"/><Relationship Id="rId1" Type="http://schemas.openxmlformats.org/officeDocument/2006/relationships/slideLayout" Target="../slideLayouts/slideLayout2.xml"/><Relationship Id="rId5" Type="http://schemas.openxmlformats.org/officeDocument/2006/relationships/image" Target="../media/image26.jpg"/><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JPG"/></Relationships>
</file>

<file path=ppt/slides/_rels/slide1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10.JPG"/><Relationship Id="rId1" Type="http://schemas.openxmlformats.org/officeDocument/2006/relationships/slideLayout" Target="../slideLayouts/slideLayout2.xml"/><Relationship Id="rId5" Type="http://schemas.openxmlformats.org/officeDocument/2006/relationships/image" Target="../media/image32.JPG"/><Relationship Id="rId4" Type="http://schemas.openxmlformats.org/officeDocument/2006/relationships/image" Target="../media/image31.JPG"/></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8.jp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18.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image" Target="../media/image40.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10" Type="http://schemas.openxmlformats.org/officeDocument/2006/relationships/image" Target="../media/image12.png"/><Relationship Id="rId4" Type="http://schemas.openxmlformats.org/officeDocument/2006/relationships/image" Target="../media/image6.jp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www.remedyanytime.com/" TargetMode="Externa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www.remedyanytime.com/" TargetMode="Externa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1494" y="688621"/>
            <a:ext cx="8370277" cy="5576711"/>
          </a:xfrm>
        </p:spPr>
        <p:txBody>
          <a:bodyPr/>
          <a:lstStyle/>
          <a:p>
            <a:pPr algn="l"/>
            <a:r>
              <a:rPr lang="en-US" sz="3200" b="1" dirty="0">
                <a:solidFill>
                  <a:schemeClr val="accent2"/>
                </a:solidFill>
                <a:latin typeface="Script MT Bold" panose="03040602040607080904" pitchFamily="66" charset="0"/>
              </a:rPr>
              <a:t>Project name</a:t>
            </a:r>
            <a:r>
              <a:rPr lang="en-US" sz="3200" dirty="0">
                <a:solidFill>
                  <a:schemeClr val="accent2"/>
                </a:solidFill>
                <a:latin typeface="Script MT Bold" panose="03040602040607080904" pitchFamily="66" charset="0"/>
              </a:rPr>
              <a:t>:</a:t>
            </a:r>
            <a:r>
              <a:rPr lang="en-US" sz="3200" dirty="0">
                <a:latin typeface="Script MT Bold" panose="03040602040607080904" pitchFamily="66" charset="0"/>
              </a:rPr>
              <a:t>  </a:t>
            </a:r>
            <a:r>
              <a:rPr lang="en-US" sz="3200" dirty="0" smtClean="0">
                <a:latin typeface="Script MT Bold" panose="03040602040607080904" pitchFamily="66" charset="0"/>
              </a:rPr>
              <a:t> </a:t>
            </a:r>
            <a:r>
              <a:rPr lang="en-US" sz="3200" dirty="0" smtClean="0">
                <a:solidFill>
                  <a:schemeClr val="tx1"/>
                </a:solidFill>
                <a:latin typeface="Baskerville Old Face" panose="02020602080505020303" pitchFamily="18" charset="0"/>
              </a:rPr>
              <a:t>The </a:t>
            </a:r>
            <a:r>
              <a:rPr lang="en-US" sz="3200" dirty="0">
                <a:solidFill>
                  <a:schemeClr val="tx1"/>
                </a:solidFill>
                <a:latin typeface="Baskerville Old Face" panose="02020602080505020303" pitchFamily="18" charset="0"/>
              </a:rPr>
              <a:t>Power </a:t>
            </a:r>
            <a:r>
              <a:rPr lang="en-US" sz="3200" dirty="0" smtClean="0">
                <a:solidFill>
                  <a:schemeClr val="tx1"/>
                </a:solidFill>
                <a:latin typeface="Baskerville Old Face" panose="02020602080505020303" pitchFamily="18" charset="0"/>
              </a:rPr>
              <a:t>Of         				              					Ancient Indian Medicines</a:t>
            </a:r>
            <a:br>
              <a:rPr lang="en-US" sz="3200" dirty="0" smtClean="0">
                <a:solidFill>
                  <a:schemeClr val="tx1"/>
                </a:solidFill>
                <a:latin typeface="Baskerville Old Face" panose="02020602080505020303" pitchFamily="18" charset="0"/>
              </a:rPr>
            </a:br>
            <a:r>
              <a:rPr lang="en-US" sz="3200" dirty="0">
                <a:solidFill>
                  <a:schemeClr val="tx1"/>
                </a:solidFill>
                <a:latin typeface="Baskerville Old Face" panose="02020602080505020303" pitchFamily="18" charset="0"/>
              </a:rPr>
              <a:t/>
            </a:r>
            <a:br>
              <a:rPr lang="en-US" sz="3200" dirty="0">
                <a:solidFill>
                  <a:schemeClr val="tx1"/>
                </a:solidFill>
                <a:latin typeface="Baskerville Old Face" panose="02020602080505020303" pitchFamily="18" charset="0"/>
              </a:rPr>
            </a:br>
            <a:r>
              <a:rPr lang="en-US" sz="3200" dirty="0" smtClean="0">
                <a:solidFill>
                  <a:schemeClr val="tx1"/>
                </a:solidFill>
                <a:latin typeface="Script MT Bold" panose="03040602040607080904" pitchFamily="66" charset="0"/>
              </a:rPr>
              <a:t>           </a:t>
            </a:r>
            <a:r>
              <a:rPr lang="en-US" sz="3200" b="1" dirty="0" smtClean="0">
                <a:solidFill>
                  <a:schemeClr val="accent2"/>
                </a:solidFill>
                <a:latin typeface="Script MT Bold" panose="03040602040607080904" pitchFamily="66" charset="0"/>
              </a:rPr>
              <a:t>Sector</a:t>
            </a:r>
            <a:r>
              <a:rPr lang="en-US" sz="3200" dirty="0" smtClean="0">
                <a:solidFill>
                  <a:schemeClr val="accent2"/>
                </a:solidFill>
                <a:latin typeface="Script MT Bold" panose="03040602040607080904" pitchFamily="66" charset="0"/>
              </a:rPr>
              <a:t>:</a:t>
            </a:r>
            <a:r>
              <a:rPr lang="en-US" sz="3200" dirty="0" smtClean="0">
                <a:latin typeface="Script MT Bold" panose="03040602040607080904" pitchFamily="66" charset="0"/>
              </a:rPr>
              <a:t>  </a:t>
            </a:r>
            <a:r>
              <a:rPr lang="en-US" sz="3200" dirty="0" smtClean="0">
                <a:solidFill>
                  <a:schemeClr val="tx1"/>
                </a:solidFill>
                <a:latin typeface="Baskerville Old Face" panose="02020602080505020303" pitchFamily="18" charset="0"/>
              </a:rPr>
              <a:t>3H</a:t>
            </a:r>
            <a:br>
              <a:rPr lang="en-US" sz="3200" dirty="0" smtClean="0">
                <a:solidFill>
                  <a:schemeClr val="tx1"/>
                </a:solidFill>
                <a:latin typeface="Baskerville Old Face" panose="02020602080505020303" pitchFamily="18" charset="0"/>
              </a:rPr>
            </a:br>
            <a:r>
              <a:rPr lang="en-US" sz="3200" dirty="0" smtClean="0">
                <a:latin typeface="Script MT Bold" panose="03040602040607080904" pitchFamily="66" charset="0"/>
              </a:rPr>
              <a:t/>
            </a:r>
            <a:br>
              <a:rPr lang="en-US" sz="3200" dirty="0" smtClean="0">
                <a:latin typeface="Script MT Bold" panose="03040602040607080904" pitchFamily="66" charset="0"/>
              </a:rPr>
            </a:br>
            <a:r>
              <a:rPr lang="en-US" sz="3200" dirty="0" smtClean="0">
                <a:latin typeface="Script MT Bold" panose="03040602040607080904" pitchFamily="66" charset="0"/>
              </a:rPr>
              <a:t> </a:t>
            </a:r>
            <a:r>
              <a:rPr lang="en-US" sz="3200" b="1" dirty="0" smtClean="0">
                <a:solidFill>
                  <a:schemeClr val="accent2"/>
                </a:solidFill>
                <a:latin typeface="Script MT Bold" panose="03040602040607080904" pitchFamily="66" charset="0"/>
              </a:rPr>
              <a:t>Project code</a:t>
            </a:r>
            <a:r>
              <a:rPr lang="en-US" sz="3200" dirty="0" smtClean="0">
                <a:solidFill>
                  <a:schemeClr val="accent2"/>
                </a:solidFill>
                <a:latin typeface="Script MT Bold" panose="03040602040607080904" pitchFamily="66" charset="0"/>
              </a:rPr>
              <a:t>:  </a:t>
            </a:r>
            <a:r>
              <a:rPr lang="en-US" sz="3200" dirty="0" smtClean="0">
                <a:solidFill>
                  <a:schemeClr val="tx1"/>
                </a:solidFill>
                <a:latin typeface="Baskerville Old Face" panose="02020602080505020303" pitchFamily="18" charset="0"/>
              </a:rPr>
              <a:t>HH14020</a:t>
            </a:r>
            <a:r>
              <a:rPr lang="en-US" sz="3200" dirty="0" smtClean="0">
                <a:latin typeface="Script MT Bold" panose="03040602040607080904" pitchFamily="66" charset="0"/>
              </a:rPr>
              <a:t/>
            </a:r>
            <a:br>
              <a:rPr lang="en-US" sz="3200" dirty="0" smtClean="0">
                <a:latin typeface="Script MT Bold" panose="03040602040607080904" pitchFamily="66" charset="0"/>
              </a:rPr>
            </a:br>
            <a:r>
              <a:rPr lang="en-US" sz="3200" dirty="0" smtClean="0">
                <a:latin typeface="Script MT Bold" panose="03040602040607080904" pitchFamily="66" charset="0"/>
              </a:rPr>
              <a:t/>
            </a:r>
            <a:br>
              <a:rPr lang="en-US" sz="3200" dirty="0" smtClean="0">
                <a:latin typeface="Script MT Bold" panose="03040602040607080904" pitchFamily="66" charset="0"/>
              </a:rPr>
            </a:br>
            <a:r>
              <a:rPr lang="en-US" sz="3200" dirty="0" smtClean="0">
                <a:latin typeface="Script MT Bold" panose="03040602040607080904" pitchFamily="66" charset="0"/>
              </a:rPr>
              <a:t>          </a:t>
            </a:r>
            <a:r>
              <a:rPr lang="en-US" sz="3200" dirty="0" smtClean="0">
                <a:solidFill>
                  <a:schemeClr val="accent2"/>
                </a:solidFill>
                <a:latin typeface="Script MT Bold" panose="03040602040607080904" pitchFamily="66" charset="0"/>
              </a:rPr>
              <a:t>College: </a:t>
            </a:r>
            <a:r>
              <a:rPr lang="en-US" sz="3200" dirty="0" smtClean="0">
                <a:solidFill>
                  <a:schemeClr val="tx1"/>
                </a:solidFill>
                <a:latin typeface="Baskerville Old Face" panose="02020602080505020303" pitchFamily="18" charset="0"/>
              </a:rPr>
              <a:t>Government College Of</a:t>
            </a:r>
            <a:br>
              <a:rPr lang="en-US" sz="3200" dirty="0" smtClean="0">
                <a:solidFill>
                  <a:schemeClr val="tx1"/>
                </a:solidFill>
                <a:latin typeface="Baskerville Old Face" panose="02020602080505020303" pitchFamily="18" charset="0"/>
              </a:rPr>
            </a:br>
            <a:r>
              <a:rPr lang="en-US" sz="3200" dirty="0">
                <a:solidFill>
                  <a:schemeClr val="tx1"/>
                </a:solidFill>
                <a:latin typeface="Baskerville Old Face" panose="02020602080505020303" pitchFamily="18" charset="0"/>
              </a:rPr>
              <a:t> </a:t>
            </a:r>
            <a:r>
              <a:rPr lang="en-US" sz="3200" dirty="0" smtClean="0">
                <a:solidFill>
                  <a:schemeClr val="tx1"/>
                </a:solidFill>
                <a:latin typeface="Baskerville Old Face" panose="02020602080505020303" pitchFamily="18" charset="0"/>
              </a:rPr>
              <a:t>                       Engineering Aurangabad</a:t>
            </a:r>
            <a:br>
              <a:rPr lang="en-US" sz="3200" dirty="0" smtClean="0">
                <a:solidFill>
                  <a:schemeClr val="tx1"/>
                </a:solidFill>
                <a:latin typeface="Baskerville Old Face" panose="02020602080505020303" pitchFamily="18" charset="0"/>
              </a:rPr>
            </a:br>
            <a:r>
              <a:rPr lang="en-US" sz="3200" dirty="0" smtClean="0">
                <a:solidFill>
                  <a:schemeClr val="accent2"/>
                </a:solidFill>
                <a:latin typeface="Script MT Bold" panose="03040602040607080904" pitchFamily="66" charset="0"/>
              </a:rPr>
              <a:t/>
            </a:r>
            <a:br>
              <a:rPr lang="en-US" sz="3200" dirty="0" smtClean="0">
                <a:solidFill>
                  <a:schemeClr val="accent2"/>
                </a:solidFill>
                <a:latin typeface="Script MT Bold" panose="03040602040607080904" pitchFamily="66" charset="0"/>
              </a:rPr>
            </a:br>
            <a:r>
              <a:rPr lang="en-US" sz="3200" dirty="0" smtClean="0">
                <a:solidFill>
                  <a:schemeClr val="accent2"/>
                </a:solidFill>
                <a:latin typeface="Script MT Bold" panose="03040602040607080904" pitchFamily="66" charset="0"/>
              </a:rPr>
              <a:t>          Mentor: </a:t>
            </a:r>
            <a:r>
              <a:rPr lang="en-US" sz="3200" dirty="0" smtClean="0">
                <a:solidFill>
                  <a:schemeClr val="tx1"/>
                </a:solidFill>
                <a:latin typeface="Baskerville Old Face" panose="02020602080505020303" pitchFamily="18" charset="0"/>
              </a:rPr>
              <a:t>Sayali Pawar</a:t>
            </a:r>
            <a:endParaRPr lang="en-IN" sz="3200" dirty="0">
              <a:latin typeface="Script MT Bold" panose="03040602040607080904" pitchFamily="66"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73532" y="2410001"/>
            <a:ext cx="2784104" cy="2423936"/>
          </a:xfrm>
          <a:prstGeom prst="rect">
            <a:avLst/>
          </a:prstGeom>
          <a:ln w="38100">
            <a:solidFill>
              <a:schemeClr val="tx1"/>
            </a:solidFill>
          </a:ln>
        </p:spPr>
      </p:pic>
    </p:spTree>
    <p:extLst>
      <p:ext uri="{BB962C8B-B14F-4D97-AF65-F5344CB8AC3E}">
        <p14:creationId xmlns:p14="http://schemas.microsoft.com/office/powerpoint/2010/main" val="385145315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8198" y="197634"/>
            <a:ext cx="9026409" cy="5531556"/>
          </a:xfrm>
        </p:spPr>
        <p:txBody>
          <a:bodyPr>
            <a:normAutofit/>
          </a:bodyPr>
          <a:lstStyle/>
          <a:p>
            <a:r>
              <a:rPr lang="en-IN" dirty="0" smtClean="0">
                <a:solidFill>
                  <a:schemeClr val="accent2"/>
                </a:solidFill>
              </a:rPr>
              <a:t>             </a:t>
            </a:r>
            <a:br>
              <a:rPr lang="en-IN" dirty="0" smtClean="0">
                <a:solidFill>
                  <a:schemeClr val="accent2"/>
                </a:solidFill>
              </a:rPr>
            </a:br>
            <a:r>
              <a:rPr lang="en-IN" dirty="0" smtClean="0">
                <a:solidFill>
                  <a:schemeClr val="accent2"/>
                </a:solidFill>
              </a:rPr>
              <a:t>4.Awareness Campaign Initiated….</a:t>
            </a:r>
            <a:br>
              <a:rPr lang="en-IN" dirty="0" smtClean="0">
                <a:solidFill>
                  <a:schemeClr val="accent2"/>
                </a:solidFill>
              </a:rPr>
            </a:br>
            <a:r>
              <a:rPr lang="en-IN" sz="2400" dirty="0" smtClean="0"/>
              <a:t/>
            </a:r>
            <a:br>
              <a:rPr lang="en-IN" sz="2400" dirty="0" smtClean="0"/>
            </a:br>
            <a:r>
              <a:rPr lang="en-IN" sz="1800" dirty="0" smtClean="0">
                <a:solidFill>
                  <a:schemeClr val="tx1"/>
                </a:solidFill>
              </a:rPr>
              <a:t>Initiated </a:t>
            </a:r>
            <a:r>
              <a:rPr lang="en-IN" sz="1800" dirty="0">
                <a:solidFill>
                  <a:schemeClr val="tx1"/>
                </a:solidFill>
              </a:rPr>
              <a:t>awareness about </a:t>
            </a:r>
            <a:r>
              <a:rPr lang="en-IN" sz="1800" dirty="0" smtClean="0">
                <a:solidFill>
                  <a:schemeClr val="tx1"/>
                </a:solidFill>
              </a:rPr>
              <a:t>home remedies </a:t>
            </a:r>
            <a:r>
              <a:rPr lang="en-IN" sz="1800" dirty="0">
                <a:solidFill>
                  <a:schemeClr val="tx1"/>
                </a:solidFill>
              </a:rPr>
              <a:t>with the help </a:t>
            </a:r>
            <a:r>
              <a:rPr lang="en-IN" sz="1800" dirty="0" smtClean="0">
                <a:solidFill>
                  <a:schemeClr val="tx1"/>
                </a:solidFill>
              </a:rPr>
              <a:t>of social   </a:t>
            </a:r>
            <a:br>
              <a:rPr lang="en-IN" sz="1800" dirty="0" smtClean="0">
                <a:solidFill>
                  <a:schemeClr val="tx1"/>
                </a:solidFill>
              </a:rPr>
            </a:br>
            <a:r>
              <a:rPr lang="en-IN" sz="1800" dirty="0" smtClean="0">
                <a:solidFill>
                  <a:schemeClr val="tx1"/>
                </a:solidFill>
              </a:rPr>
              <a:t>networking </a:t>
            </a:r>
            <a:r>
              <a:rPr lang="en-IN" sz="1800" dirty="0">
                <a:solidFill>
                  <a:schemeClr val="tx1"/>
                </a:solidFill>
              </a:rPr>
              <a:t>sites like </a:t>
            </a:r>
            <a:r>
              <a:rPr lang="en-IN" sz="1800" dirty="0" smtClean="0">
                <a:solidFill>
                  <a:schemeClr val="tx1"/>
                </a:solidFill>
              </a:rPr>
              <a:t>Facebook</a:t>
            </a:r>
            <a:br>
              <a:rPr lang="en-IN" sz="1800" dirty="0" smtClean="0">
                <a:solidFill>
                  <a:schemeClr val="tx1"/>
                </a:solidFill>
              </a:rPr>
            </a:br>
            <a:r>
              <a:rPr lang="en-IN" sz="1800" dirty="0" smtClean="0">
                <a:solidFill>
                  <a:schemeClr val="tx1"/>
                </a:solidFill>
              </a:rPr>
              <a:t> </a:t>
            </a:r>
            <a:r>
              <a:rPr lang="en-IN" sz="1800" dirty="0">
                <a:solidFill>
                  <a:schemeClr val="tx1"/>
                </a:solidFill>
              </a:rPr>
              <a:t/>
            </a:r>
            <a:br>
              <a:rPr lang="en-IN" sz="1800" dirty="0">
                <a:solidFill>
                  <a:schemeClr val="tx1"/>
                </a:solidFill>
              </a:rPr>
            </a:br>
            <a:r>
              <a:rPr lang="en-IN" sz="1800" dirty="0" smtClean="0">
                <a:solidFill>
                  <a:schemeClr val="tx1"/>
                </a:solidFill>
              </a:rPr>
              <a:t> Awareness through face </a:t>
            </a:r>
            <a:r>
              <a:rPr lang="en-IN" sz="1800" dirty="0">
                <a:solidFill>
                  <a:schemeClr val="tx1"/>
                </a:solidFill>
              </a:rPr>
              <a:t>to face interaction in the </a:t>
            </a:r>
            <a:r>
              <a:rPr lang="en-IN" sz="1800" dirty="0" smtClean="0">
                <a:solidFill>
                  <a:schemeClr val="tx1"/>
                </a:solidFill>
              </a:rPr>
              <a:t>colleges.</a:t>
            </a:r>
            <a:r>
              <a:rPr lang="en-IN" sz="1800" dirty="0">
                <a:solidFill>
                  <a:schemeClr val="tx1"/>
                </a:solidFill>
              </a:rPr>
              <a:t/>
            </a:r>
            <a:br>
              <a:rPr lang="en-IN" sz="1800" dirty="0">
                <a:solidFill>
                  <a:schemeClr val="tx1"/>
                </a:solidFill>
              </a:rPr>
            </a:br>
            <a:r>
              <a:rPr lang="en-IN" sz="1800" dirty="0">
                <a:solidFill>
                  <a:schemeClr val="tx1"/>
                </a:solidFill>
              </a:rPr>
              <a:t/>
            </a:r>
            <a:br>
              <a:rPr lang="en-IN" sz="1800" dirty="0">
                <a:solidFill>
                  <a:schemeClr val="tx1"/>
                </a:solidFill>
              </a:rPr>
            </a:br>
            <a:endParaRPr lang="en-IN" sz="1800" dirty="0">
              <a:solidFill>
                <a:schemeClr val="tx1"/>
              </a:solidFill>
            </a:endParaRPr>
          </a:p>
        </p:txBody>
      </p:sp>
      <p:sp>
        <p:nvSpPr>
          <p:cNvPr id="3" name="TextBox 2"/>
          <p:cNvSpPr txBox="1"/>
          <p:nvPr/>
        </p:nvSpPr>
        <p:spPr>
          <a:xfrm>
            <a:off x="1210614" y="5729190"/>
            <a:ext cx="9710671" cy="369332"/>
          </a:xfrm>
          <a:prstGeom prst="rect">
            <a:avLst/>
          </a:prstGeom>
          <a:noFill/>
        </p:spPr>
        <p:txBody>
          <a:bodyPr wrap="square" rtlCol="0">
            <a:spAutoFit/>
          </a:bodyPr>
          <a:lstStyle/>
          <a:p>
            <a:r>
              <a:rPr lang="en-US" dirty="0" smtClean="0"/>
              <a:t>          (Facebook Page)                                      (Awareness in GECA campus)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0614" y="3420463"/>
            <a:ext cx="3445793" cy="2071019"/>
          </a:xfrm>
          <a:prstGeom prst="rect">
            <a:avLst/>
          </a:prstGeom>
          <a:ln w="38100">
            <a:solidFill>
              <a:schemeClr val="tx1"/>
            </a:solidFill>
          </a:ln>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8145" y="3408489"/>
            <a:ext cx="3381765" cy="2094966"/>
          </a:xfrm>
          <a:prstGeom prst="rect">
            <a:avLst/>
          </a:prstGeom>
          <a:ln w="38100">
            <a:solidFill>
              <a:schemeClr val="tx1"/>
            </a:solidFill>
          </a:ln>
        </p:spPr>
      </p:pic>
    </p:spTree>
    <p:extLst>
      <p:ext uri="{BB962C8B-B14F-4D97-AF65-F5344CB8AC3E}">
        <p14:creationId xmlns:p14="http://schemas.microsoft.com/office/powerpoint/2010/main" val="9536569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781" y="262029"/>
            <a:ext cx="10742656" cy="2725870"/>
          </a:xfrm>
        </p:spPr>
        <p:txBody>
          <a:bodyPr>
            <a:normAutofit fontScale="90000"/>
          </a:bodyPr>
          <a:lstStyle/>
          <a:p>
            <a:r>
              <a:rPr lang="en-IN" dirty="0" smtClean="0">
                <a:solidFill>
                  <a:schemeClr val="accent2"/>
                </a:solidFill>
              </a:rPr>
              <a:t>5.Support from Organizations</a:t>
            </a:r>
            <a:br>
              <a:rPr lang="en-IN" dirty="0" smtClean="0">
                <a:solidFill>
                  <a:schemeClr val="accent2"/>
                </a:solidFill>
              </a:rPr>
            </a:br>
            <a:r>
              <a:rPr lang="en-IN" sz="2400" dirty="0" smtClean="0"/>
              <a:t/>
            </a:r>
            <a:br>
              <a:rPr lang="en-IN" sz="2400" dirty="0" smtClean="0"/>
            </a:br>
            <a:r>
              <a:rPr lang="en-IN" sz="2400" dirty="0" smtClean="0"/>
              <a:t> </a:t>
            </a:r>
            <a:r>
              <a:rPr lang="en-IN" sz="2000" dirty="0" smtClean="0">
                <a:solidFill>
                  <a:schemeClr val="tx1"/>
                </a:solidFill>
              </a:rPr>
              <a:t>Consulted </a:t>
            </a:r>
            <a:r>
              <a:rPr lang="en-IN" sz="2000" dirty="0">
                <a:solidFill>
                  <a:schemeClr val="tx1"/>
                </a:solidFill>
              </a:rPr>
              <a:t>Organizations which have </a:t>
            </a:r>
            <a:r>
              <a:rPr lang="en-IN" sz="2000" dirty="0" smtClean="0">
                <a:solidFill>
                  <a:schemeClr val="tx1"/>
                </a:solidFill>
              </a:rPr>
              <a:t>large social </a:t>
            </a:r>
            <a:r>
              <a:rPr lang="en-IN" sz="2000" dirty="0">
                <a:solidFill>
                  <a:schemeClr val="tx1"/>
                </a:solidFill>
              </a:rPr>
              <a:t>contacts to boost the campaign of   </a:t>
            </a:r>
            <a:br>
              <a:rPr lang="en-IN" sz="2000" dirty="0">
                <a:solidFill>
                  <a:schemeClr val="tx1"/>
                </a:solidFill>
              </a:rPr>
            </a:br>
            <a:r>
              <a:rPr lang="en-IN" sz="2000" dirty="0">
                <a:solidFill>
                  <a:schemeClr val="tx1"/>
                </a:solidFill>
              </a:rPr>
              <a:t> </a:t>
            </a:r>
            <a:r>
              <a:rPr lang="en-IN" sz="2000" dirty="0" smtClean="0">
                <a:solidFill>
                  <a:schemeClr val="tx1"/>
                </a:solidFill>
              </a:rPr>
              <a:t>awareness</a:t>
            </a:r>
            <a:r>
              <a:rPr lang="en-IN" sz="2000" dirty="0">
                <a:solidFill>
                  <a:schemeClr val="tx1"/>
                </a:solidFill>
              </a:rPr>
              <a:t>.</a:t>
            </a:r>
            <a:r>
              <a:rPr lang="en-IN" sz="2000" dirty="0" smtClean="0">
                <a:solidFill>
                  <a:schemeClr val="tx1"/>
                </a:solidFill>
              </a:rPr>
              <a:t/>
            </a:r>
            <a:br>
              <a:rPr lang="en-IN" sz="2000" dirty="0" smtClean="0">
                <a:solidFill>
                  <a:schemeClr val="tx1"/>
                </a:solidFill>
              </a:rPr>
            </a:br>
            <a:r>
              <a:rPr lang="en-IN" sz="2000" dirty="0" smtClean="0">
                <a:solidFill>
                  <a:schemeClr val="tx1"/>
                </a:solidFill>
              </a:rPr>
              <a:t>   Like</a:t>
            </a:r>
            <a:r>
              <a:rPr lang="en-IN" sz="2000" dirty="0">
                <a:solidFill>
                  <a:schemeClr val="tx1"/>
                </a:solidFill>
              </a:rPr>
              <a:t/>
            </a:r>
            <a:br>
              <a:rPr lang="en-IN" sz="2000" dirty="0">
                <a:solidFill>
                  <a:schemeClr val="tx1"/>
                </a:solidFill>
              </a:rPr>
            </a:br>
            <a:r>
              <a:rPr lang="en-IN" sz="2000" dirty="0" smtClean="0">
                <a:solidFill>
                  <a:schemeClr val="tx1"/>
                </a:solidFill>
              </a:rPr>
              <a:t>   A</a:t>
            </a:r>
            <a:r>
              <a:rPr lang="en-IN" sz="2000" dirty="0">
                <a:solidFill>
                  <a:schemeClr val="tx1"/>
                </a:solidFill>
              </a:rPr>
              <a:t>. </a:t>
            </a:r>
            <a:r>
              <a:rPr lang="en-IN" sz="2000" dirty="0" err="1">
                <a:solidFill>
                  <a:schemeClr val="tx1"/>
                </a:solidFill>
              </a:rPr>
              <a:t>Rotract</a:t>
            </a:r>
            <a:r>
              <a:rPr lang="en-IN" sz="2000" dirty="0">
                <a:solidFill>
                  <a:schemeClr val="tx1"/>
                </a:solidFill>
              </a:rPr>
              <a:t> </a:t>
            </a:r>
            <a:r>
              <a:rPr lang="en-IN" sz="2000" dirty="0" smtClean="0">
                <a:solidFill>
                  <a:schemeClr val="tx1"/>
                </a:solidFill>
              </a:rPr>
              <a:t>Club</a:t>
            </a:r>
            <a:br>
              <a:rPr lang="en-IN" sz="2000" dirty="0" smtClean="0">
                <a:solidFill>
                  <a:schemeClr val="tx1"/>
                </a:solidFill>
              </a:rPr>
            </a:br>
            <a:r>
              <a:rPr lang="en-IN" sz="2000" dirty="0" smtClean="0">
                <a:solidFill>
                  <a:schemeClr val="tx1"/>
                </a:solidFill>
              </a:rPr>
              <a:t>   B.</a:t>
            </a:r>
            <a:r>
              <a:rPr lang="en-IN" sz="2000" dirty="0">
                <a:solidFill>
                  <a:schemeClr val="tx1"/>
                </a:solidFill>
              </a:rPr>
              <a:t> </a:t>
            </a:r>
            <a:r>
              <a:rPr lang="en-IN" sz="2000" dirty="0" err="1">
                <a:solidFill>
                  <a:schemeClr val="tx1"/>
                </a:solidFill>
              </a:rPr>
              <a:t>Hasya</a:t>
            </a:r>
            <a:r>
              <a:rPr lang="en-IN" sz="2000" dirty="0">
                <a:solidFill>
                  <a:schemeClr val="tx1"/>
                </a:solidFill>
              </a:rPr>
              <a:t> Club</a:t>
            </a:r>
            <a:br>
              <a:rPr lang="en-IN" sz="2000" dirty="0">
                <a:solidFill>
                  <a:schemeClr val="tx1"/>
                </a:solidFill>
              </a:rPr>
            </a:br>
            <a:r>
              <a:rPr lang="en-IN" sz="2000" dirty="0" smtClean="0">
                <a:solidFill>
                  <a:schemeClr val="tx1"/>
                </a:solidFill>
              </a:rPr>
              <a:t>   C.</a:t>
            </a:r>
            <a:r>
              <a:rPr lang="en-IN" sz="2000" dirty="0">
                <a:solidFill>
                  <a:schemeClr val="tx1"/>
                </a:solidFill>
              </a:rPr>
              <a:t> </a:t>
            </a:r>
            <a:r>
              <a:rPr lang="en-IN" sz="2000" dirty="0" err="1">
                <a:solidFill>
                  <a:schemeClr val="tx1"/>
                </a:solidFill>
              </a:rPr>
              <a:t>Garware</a:t>
            </a:r>
            <a:r>
              <a:rPr lang="en-IN" sz="2000" dirty="0">
                <a:solidFill>
                  <a:schemeClr val="tx1"/>
                </a:solidFill>
              </a:rPr>
              <a:t> </a:t>
            </a:r>
            <a:r>
              <a:rPr lang="en-IN" sz="2000" dirty="0" smtClean="0">
                <a:solidFill>
                  <a:schemeClr val="tx1"/>
                </a:solidFill>
              </a:rPr>
              <a:t> Community </a:t>
            </a:r>
            <a:r>
              <a:rPr lang="en-IN" sz="2000" dirty="0">
                <a:solidFill>
                  <a:schemeClr val="tx1"/>
                </a:solidFill>
              </a:rPr>
              <a:t>Centre</a:t>
            </a:r>
            <a:br>
              <a:rPr lang="en-IN" sz="2000" dirty="0">
                <a:solidFill>
                  <a:schemeClr val="tx1"/>
                </a:solidFill>
              </a:rPr>
            </a:br>
            <a:r>
              <a:rPr lang="en-IN" sz="2000" dirty="0" smtClean="0">
                <a:solidFill>
                  <a:schemeClr val="tx1"/>
                </a:solidFill>
              </a:rPr>
              <a:t/>
            </a:r>
            <a:br>
              <a:rPr lang="en-IN" sz="2000" dirty="0" smtClean="0">
                <a:solidFill>
                  <a:schemeClr val="tx1"/>
                </a:solidFill>
              </a:rPr>
            </a:br>
            <a:r>
              <a:rPr lang="en-IN" sz="1800" dirty="0" smtClean="0">
                <a:solidFill>
                  <a:schemeClr val="tx1"/>
                </a:solidFill>
              </a:rPr>
              <a:t/>
            </a:r>
            <a:br>
              <a:rPr lang="en-IN" sz="1800" dirty="0" smtClean="0">
                <a:solidFill>
                  <a:schemeClr val="tx1"/>
                </a:solidFill>
              </a:rPr>
            </a:br>
            <a:r>
              <a:rPr lang="en-IN" sz="1800" dirty="0" smtClean="0"/>
              <a:t/>
            </a:r>
            <a:br>
              <a:rPr lang="en-IN" sz="1800" dirty="0" smtClean="0"/>
            </a:br>
            <a:endParaRPr lang="en-IN" sz="2000" dirty="0">
              <a:solidFill>
                <a:schemeClr val="tx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1730" y="3823024"/>
            <a:ext cx="2614243" cy="1946154"/>
          </a:xfrm>
          <a:prstGeom prst="rect">
            <a:avLst/>
          </a:prstGeom>
          <a:ln w="38100">
            <a:solidFill>
              <a:schemeClr val="tx1"/>
            </a:solidFill>
          </a:ln>
        </p:spPr>
      </p:pic>
      <p:pic>
        <p:nvPicPr>
          <p:cNvPr id="6"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57230" y="3823024"/>
            <a:ext cx="2384500" cy="1946154"/>
          </a:xfrm>
          <a:ln w="38100">
            <a:solidFill>
              <a:schemeClr val="tx1"/>
            </a:solidFill>
          </a:ln>
        </p:spPr>
      </p:pic>
      <p:sp>
        <p:nvSpPr>
          <p:cNvPr id="3" name="TextBox 2"/>
          <p:cNvSpPr txBox="1"/>
          <p:nvPr/>
        </p:nvSpPr>
        <p:spPr>
          <a:xfrm>
            <a:off x="592428" y="6001555"/>
            <a:ext cx="11256135" cy="369332"/>
          </a:xfrm>
          <a:prstGeom prst="rect">
            <a:avLst/>
          </a:prstGeom>
          <a:noFill/>
        </p:spPr>
        <p:txBody>
          <a:bodyPr wrap="square" rtlCol="0">
            <a:spAutoFit/>
          </a:bodyPr>
          <a:lstStyle/>
          <a:p>
            <a:r>
              <a:rPr lang="en-US" dirty="0" smtClean="0"/>
              <a:t>                       (</a:t>
            </a:r>
            <a:r>
              <a:rPr lang="en-US" dirty="0" err="1" smtClean="0"/>
              <a:t>Hasya</a:t>
            </a:r>
            <a:r>
              <a:rPr lang="en-US" dirty="0" smtClean="0"/>
              <a:t> Club)                                                                  (</a:t>
            </a:r>
            <a:r>
              <a:rPr lang="en-US" dirty="0" err="1" smtClean="0"/>
              <a:t>Rotract</a:t>
            </a:r>
            <a:r>
              <a:rPr lang="en-US" dirty="0" smtClean="0"/>
              <a:t> Club)</a:t>
            </a: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5772" y="3823024"/>
            <a:ext cx="2839518" cy="1946154"/>
          </a:xfrm>
          <a:prstGeom prst="rect">
            <a:avLst/>
          </a:prstGeom>
          <a:ln w="38100">
            <a:solidFill>
              <a:schemeClr val="tx1"/>
            </a:solidFill>
          </a:ln>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8782" y="3823023"/>
            <a:ext cx="2546989" cy="1946155"/>
          </a:xfrm>
          <a:prstGeom prst="rect">
            <a:avLst/>
          </a:prstGeom>
          <a:ln w="38100">
            <a:solidFill>
              <a:schemeClr val="tx1"/>
            </a:solidFill>
          </a:ln>
        </p:spPr>
      </p:pic>
    </p:spTree>
    <p:extLst>
      <p:ext uri="{BB962C8B-B14F-4D97-AF65-F5344CB8AC3E}">
        <p14:creationId xmlns:p14="http://schemas.microsoft.com/office/powerpoint/2010/main" val="3709846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625" y="571123"/>
            <a:ext cx="4773042" cy="2506928"/>
          </a:xfrm>
        </p:spPr>
        <p:txBody>
          <a:bodyPr>
            <a:normAutofit fontScale="90000"/>
          </a:bodyPr>
          <a:lstStyle/>
          <a:p>
            <a:r>
              <a:rPr lang="en-IN" dirty="0" smtClean="0">
                <a:solidFill>
                  <a:schemeClr val="accent2"/>
                </a:solidFill>
              </a:rPr>
              <a:t>6.Seminar</a:t>
            </a:r>
            <a:br>
              <a:rPr lang="en-IN" dirty="0" smtClean="0">
                <a:solidFill>
                  <a:schemeClr val="accent2"/>
                </a:solidFill>
              </a:rPr>
            </a:br>
            <a:r>
              <a:rPr lang="en-IN" sz="2200" dirty="0" smtClean="0">
                <a:solidFill>
                  <a:schemeClr val="accent2"/>
                </a:solidFill>
              </a:rPr>
              <a:t>(</a:t>
            </a:r>
            <a:r>
              <a:rPr lang="en-IN" sz="2000" dirty="0" smtClean="0">
                <a:solidFill>
                  <a:schemeClr val="accent2"/>
                </a:solidFill>
              </a:rPr>
              <a:t>Ancient Remedies for Modern Time…</a:t>
            </a:r>
            <a:r>
              <a:rPr lang="en-IN" sz="2200" dirty="0" smtClean="0">
                <a:solidFill>
                  <a:schemeClr val="accent2"/>
                </a:solidFill>
              </a:rPr>
              <a:t>)</a:t>
            </a:r>
            <a:r>
              <a:rPr lang="en-IN" dirty="0" smtClean="0">
                <a:solidFill>
                  <a:schemeClr val="accent2"/>
                </a:solidFill>
              </a:rPr>
              <a:t>             </a:t>
            </a:r>
            <a:br>
              <a:rPr lang="en-IN" dirty="0" smtClean="0">
                <a:solidFill>
                  <a:schemeClr val="accent2"/>
                </a:solidFill>
              </a:rPr>
            </a:br>
            <a:r>
              <a:rPr lang="en-IN" dirty="0">
                <a:solidFill>
                  <a:schemeClr val="accent2"/>
                </a:solidFill>
              </a:rPr>
              <a:t/>
            </a:r>
            <a:br>
              <a:rPr lang="en-IN" dirty="0">
                <a:solidFill>
                  <a:schemeClr val="accent2"/>
                </a:solidFill>
              </a:rPr>
            </a:br>
            <a:r>
              <a:rPr lang="en-IN" sz="2000" dirty="0" smtClean="0">
                <a:solidFill>
                  <a:schemeClr val="tx1"/>
                </a:solidFill>
              </a:rPr>
              <a:t>Organized a seminar on 15</a:t>
            </a:r>
            <a:r>
              <a:rPr lang="en-IN" sz="2000" baseline="30000" dirty="0" smtClean="0">
                <a:solidFill>
                  <a:schemeClr val="tx1"/>
                </a:solidFill>
              </a:rPr>
              <a:t>th</a:t>
            </a:r>
            <a:r>
              <a:rPr lang="en-IN" sz="2000" dirty="0" smtClean="0">
                <a:solidFill>
                  <a:schemeClr val="tx1"/>
                </a:solidFill>
              </a:rPr>
              <a:t> Feb.</a:t>
            </a:r>
            <a:br>
              <a:rPr lang="en-IN" sz="2000" dirty="0" smtClean="0">
                <a:solidFill>
                  <a:schemeClr val="tx1"/>
                </a:solidFill>
              </a:rPr>
            </a:br>
            <a:r>
              <a:rPr lang="en-IN" sz="2000" dirty="0">
                <a:solidFill>
                  <a:schemeClr val="tx1"/>
                </a:solidFill>
              </a:rPr>
              <a:t/>
            </a:r>
            <a:br>
              <a:rPr lang="en-IN" sz="2000" dirty="0">
                <a:solidFill>
                  <a:schemeClr val="tx1"/>
                </a:solidFill>
              </a:rPr>
            </a:br>
            <a:r>
              <a:rPr lang="en-IN" sz="2000" dirty="0" smtClean="0">
                <a:solidFill>
                  <a:schemeClr val="tx1"/>
                </a:solidFill>
              </a:rPr>
              <a:t>Aware people through Direct Interaction</a:t>
            </a:r>
            <a:br>
              <a:rPr lang="en-IN" sz="2000" dirty="0" smtClean="0">
                <a:solidFill>
                  <a:schemeClr val="tx1"/>
                </a:solidFill>
              </a:rPr>
            </a:br>
            <a:r>
              <a:rPr lang="en-IN" sz="2400" dirty="0" smtClean="0"/>
              <a:t/>
            </a:r>
            <a:br>
              <a:rPr lang="en-IN" sz="2400" dirty="0" smtClean="0"/>
            </a:br>
            <a:endParaRPr lang="en-IN" sz="2000" dirty="0">
              <a:solidFill>
                <a:schemeClr val="tx1"/>
              </a:solidFill>
            </a:endParaRPr>
          </a:p>
        </p:txBody>
      </p:sp>
      <p:pic>
        <p:nvPicPr>
          <p:cNvPr id="8" name="Picture 7"/>
          <p:cNvPicPr>
            <a:picLocks noChangeAspect="1"/>
          </p:cNvPicPr>
          <p:nvPr/>
        </p:nvPicPr>
        <p:blipFill>
          <a:blip r:embed="rId2"/>
          <a:stretch>
            <a:fillRect/>
          </a:stretch>
        </p:blipFill>
        <p:spPr>
          <a:xfrm>
            <a:off x="4259085" y="3464554"/>
            <a:ext cx="2673773" cy="2596726"/>
          </a:xfrm>
          <a:prstGeom prst="rect">
            <a:avLst/>
          </a:prstGeom>
          <a:ln w="38100">
            <a:solidFill>
              <a:schemeClr val="tx1"/>
            </a:solidFill>
          </a:ln>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9265" y="3464555"/>
            <a:ext cx="3654505" cy="2596726"/>
          </a:xfrm>
          <a:prstGeom prst="rect">
            <a:avLst/>
          </a:prstGeom>
          <a:ln w="38100">
            <a:solidFill>
              <a:schemeClr val="tx1"/>
            </a:solidFill>
          </a:ln>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328" y="3464554"/>
            <a:ext cx="3465878" cy="2596726"/>
          </a:xfrm>
          <a:prstGeom prst="rect">
            <a:avLst/>
          </a:prstGeom>
          <a:ln w="38100">
            <a:solidFill>
              <a:schemeClr val="tx1"/>
            </a:solidFill>
          </a:ln>
        </p:spPr>
      </p:pic>
    </p:spTree>
    <p:extLst>
      <p:ext uri="{BB962C8B-B14F-4D97-AF65-F5344CB8AC3E}">
        <p14:creationId xmlns:p14="http://schemas.microsoft.com/office/powerpoint/2010/main" val="40862229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568" y="300879"/>
            <a:ext cx="4773042" cy="1894699"/>
          </a:xfrm>
        </p:spPr>
        <p:txBody>
          <a:bodyPr>
            <a:normAutofit/>
          </a:bodyPr>
          <a:lstStyle/>
          <a:p>
            <a:r>
              <a:rPr lang="en-IN" sz="2000" dirty="0" smtClean="0">
                <a:solidFill>
                  <a:schemeClr val="accent2"/>
                </a:solidFill>
              </a:rPr>
              <a:t>More snaps from the Seminar……..</a:t>
            </a:r>
            <a:r>
              <a:rPr lang="en-IN" dirty="0" smtClean="0">
                <a:solidFill>
                  <a:schemeClr val="accent2"/>
                </a:solidFill>
              </a:rPr>
              <a:t/>
            </a:r>
            <a:br>
              <a:rPr lang="en-IN" dirty="0" smtClean="0">
                <a:solidFill>
                  <a:schemeClr val="accent2"/>
                </a:solidFill>
              </a:rPr>
            </a:br>
            <a:r>
              <a:rPr lang="en-IN" sz="2000" dirty="0" smtClean="0">
                <a:solidFill>
                  <a:schemeClr val="tx1"/>
                </a:solidFill>
              </a:rPr>
              <a:t/>
            </a:r>
            <a:br>
              <a:rPr lang="en-IN" sz="2000" dirty="0" smtClean="0">
                <a:solidFill>
                  <a:schemeClr val="tx1"/>
                </a:solidFill>
              </a:rPr>
            </a:br>
            <a:r>
              <a:rPr lang="en-IN" sz="2400" dirty="0" smtClean="0"/>
              <a:t/>
            </a:r>
            <a:br>
              <a:rPr lang="en-IN" sz="2400" dirty="0" smtClean="0"/>
            </a:br>
            <a:endParaRPr lang="en-IN" sz="2000" dirty="0">
              <a:solidFill>
                <a:schemeClr val="tx1"/>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038" y="1248230"/>
            <a:ext cx="3650194" cy="2480106"/>
          </a:xfrm>
          <a:prstGeom prst="rect">
            <a:avLst/>
          </a:prstGeom>
          <a:ln w="38100">
            <a:solidFill>
              <a:schemeClr val="tx1"/>
            </a:solidFill>
          </a:ln>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0472" y="1248229"/>
            <a:ext cx="3869428" cy="2422049"/>
          </a:xfrm>
          <a:prstGeom prst="rect">
            <a:avLst/>
          </a:prstGeom>
          <a:ln w="38100">
            <a:solidFill>
              <a:schemeClr val="tx1"/>
            </a:solidFill>
          </a:ln>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60472" y="4053651"/>
            <a:ext cx="3869428" cy="2506743"/>
          </a:xfrm>
          <a:prstGeom prst="rect">
            <a:avLst/>
          </a:prstGeom>
          <a:ln w="38100">
            <a:solidFill>
              <a:schemeClr val="tx1"/>
            </a:solidFill>
          </a:ln>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3037" y="4053651"/>
            <a:ext cx="3650195" cy="2506743"/>
          </a:xfrm>
          <a:prstGeom prst="rect">
            <a:avLst/>
          </a:prstGeom>
          <a:ln w="38100">
            <a:solidFill>
              <a:schemeClr val="tx1"/>
            </a:solidFill>
          </a:ln>
        </p:spPr>
      </p:pic>
    </p:spTree>
    <p:extLst>
      <p:ext uri="{BB962C8B-B14F-4D97-AF65-F5344CB8AC3E}">
        <p14:creationId xmlns:p14="http://schemas.microsoft.com/office/powerpoint/2010/main" val="29282956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625" y="223393"/>
            <a:ext cx="4773042" cy="1620379"/>
          </a:xfrm>
        </p:spPr>
        <p:txBody>
          <a:bodyPr>
            <a:normAutofit/>
          </a:bodyPr>
          <a:lstStyle/>
          <a:p>
            <a:r>
              <a:rPr lang="en-IN" dirty="0" smtClean="0">
                <a:solidFill>
                  <a:schemeClr val="accent2"/>
                </a:solidFill>
              </a:rPr>
              <a:t>7. Survey           </a:t>
            </a:r>
            <a:br>
              <a:rPr lang="en-IN" dirty="0" smtClean="0">
                <a:solidFill>
                  <a:schemeClr val="accent2"/>
                </a:solidFill>
              </a:rPr>
            </a:br>
            <a:r>
              <a:rPr lang="en-IN" sz="2400" dirty="0" smtClean="0"/>
              <a:t/>
            </a:r>
            <a:br>
              <a:rPr lang="en-IN" sz="2400" dirty="0" smtClean="0"/>
            </a:br>
            <a:r>
              <a:rPr lang="en-IN" sz="1800" dirty="0" smtClean="0">
                <a:solidFill>
                  <a:schemeClr val="tx1"/>
                </a:solidFill>
              </a:rPr>
              <a:t>Small Survey taken at 15</a:t>
            </a:r>
            <a:r>
              <a:rPr lang="en-IN" sz="1800" baseline="30000" dirty="0" smtClean="0">
                <a:solidFill>
                  <a:schemeClr val="tx1"/>
                </a:solidFill>
              </a:rPr>
              <a:t>th</a:t>
            </a:r>
            <a:r>
              <a:rPr lang="en-IN" sz="1800" dirty="0" smtClean="0">
                <a:solidFill>
                  <a:schemeClr val="tx1"/>
                </a:solidFill>
              </a:rPr>
              <a:t> Feb Seminar</a:t>
            </a:r>
            <a:br>
              <a:rPr lang="en-IN" sz="1800" dirty="0" smtClean="0">
                <a:solidFill>
                  <a:schemeClr val="tx1"/>
                </a:solidFill>
              </a:rPr>
            </a:br>
            <a:r>
              <a:rPr lang="en-IN" sz="1800" dirty="0">
                <a:solidFill>
                  <a:schemeClr val="tx1"/>
                </a:solidFill>
              </a:rPr>
              <a:t> </a:t>
            </a:r>
            <a:r>
              <a:rPr lang="en-IN" sz="1800" dirty="0" smtClean="0">
                <a:solidFill>
                  <a:schemeClr val="tx1"/>
                </a:solidFill>
              </a:rPr>
              <a:t>    </a:t>
            </a:r>
            <a:endParaRPr lang="en-IN" sz="1800" dirty="0">
              <a:solidFill>
                <a:schemeClr val="tx1"/>
              </a:solidFill>
            </a:endParaRPr>
          </a:p>
        </p:txBody>
      </p:sp>
      <p:pic>
        <p:nvPicPr>
          <p:cNvPr id="4" name="Picture 3"/>
          <p:cNvPicPr>
            <a:picLocks noChangeAspect="1"/>
          </p:cNvPicPr>
          <p:nvPr/>
        </p:nvPicPr>
        <p:blipFill>
          <a:blip r:embed="rId2"/>
          <a:stretch>
            <a:fillRect/>
          </a:stretch>
        </p:blipFill>
        <p:spPr>
          <a:xfrm>
            <a:off x="5215664" y="2004275"/>
            <a:ext cx="3881220" cy="4594860"/>
          </a:xfrm>
          <a:prstGeom prst="rect">
            <a:avLst/>
          </a:prstGeom>
          <a:ln w="38100">
            <a:solidFill>
              <a:schemeClr val="tx1"/>
            </a:solidFill>
          </a:ln>
        </p:spPr>
      </p:pic>
      <p:pic>
        <p:nvPicPr>
          <p:cNvPr id="6" name="Content Placeholder 4"/>
          <p:cNvPicPr>
            <a:picLocks noGrp="1" noChangeAspect="1"/>
          </p:cNvPicPr>
          <p:nvPr>
            <p:ph idx="1"/>
          </p:nvPr>
        </p:nvPicPr>
        <p:blipFill>
          <a:blip r:embed="rId3"/>
          <a:stretch>
            <a:fillRect/>
          </a:stretch>
        </p:blipFill>
        <p:spPr>
          <a:xfrm>
            <a:off x="888549" y="2004275"/>
            <a:ext cx="3772040" cy="4594860"/>
          </a:xfrm>
          <a:prstGeom prst="rect">
            <a:avLst/>
          </a:prstGeom>
          <a:ln w="38100">
            <a:solidFill>
              <a:schemeClr val="tx1"/>
            </a:solidFill>
          </a:ln>
        </p:spPr>
      </p:pic>
    </p:spTree>
    <p:extLst>
      <p:ext uri="{BB962C8B-B14F-4D97-AF65-F5344CB8AC3E}">
        <p14:creationId xmlns:p14="http://schemas.microsoft.com/office/powerpoint/2010/main" val="18599478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52" y="374375"/>
            <a:ext cx="7339276" cy="5121340"/>
          </a:xfrm>
        </p:spPr>
        <p:txBody>
          <a:bodyPr>
            <a:normAutofit/>
          </a:bodyPr>
          <a:lstStyle/>
          <a:p>
            <a:r>
              <a:rPr lang="en-IN" dirty="0" smtClean="0">
                <a:solidFill>
                  <a:schemeClr val="accent2"/>
                </a:solidFill>
              </a:rPr>
              <a:t>8.Small Seminar             </a:t>
            </a:r>
            <a:br>
              <a:rPr lang="en-IN" dirty="0" smtClean="0">
                <a:solidFill>
                  <a:schemeClr val="accent2"/>
                </a:solidFill>
              </a:rPr>
            </a:br>
            <a:r>
              <a:rPr lang="en-IN" dirty="0">
                <a:solidFill>
                  <a:schemeClr val="accent2"/>
                </a:solidFill>
              </a:rPr>
              <a:t/>
            </a:r>
            <a:br>
              <a:rPr lang="en-IN" dirty="0">
                <a:solidFill>
                  <a:schemeClr val="accent2"/>
                </a:solidFill>
              </a:rPr>
            </a:br>
            <a:r>
              <a:rPr lang="en-IN" sz="2000" dirty="0" smtClean="0">
                <a:solidFill>
                  <a:schemeClr val="tx1"/>
                </a:solidFill>
              </a:rPr>
              <a:t>Organized a seminar at Giri’s </a:t>
            </a:r>
            <a:r>
              <a:rPr lang="en-IN" sz="2000" dirty="0" err="1" smtClean="0">
                <a:solidFill>
                  <a:schemeClr val="tx1"/>
                </a:solidFill>
              </a:rPr>
              <a:t>Educom</a:t>
            </a:r>
            <a:r>
              <a:rPr lang="en-IN" sz="2000" dirty="0" smtClean="0">
                <a:solidFill>
                  <a:schemeClr val="tx1"/>
                </a:solidFill>
              </a:rPr>
              <a:t>.</a:t>
            </a:r>
            <a:br>
              <a:rPr lang="en-IN" sz="2000" dirty="0" smtClean="0">
                <a:solidFill>
                  <a:schemeClr val="tx1"/>
                </a:solidFill>
              </a:rPr>
            </a:br>
            <a:r>
              <a:rPr lang="en-IN" sz="2000" dirty="0">
                <a:solidFill>
                  <a:schemeClr val="tx1"/>
                </a:solidFill>
              </a:rPr>
              <a:t/>
            </a:r>
            <a:br>
              <a:rPr lang="en-IN" sz="2000" dirty="0">
                <a:solidFill>
                  <a:schemeClr val="tx1"/>
                </a:solidFill>
              </a:rPr>
            </a:br>
            <a:r>
              <a:rPr lang="en-IN" sz="2000" dirty="0" smtClean="0">
                <a:solidFill>
                  <a:schemeClr val="tx1"/>
                </a:solidFill>
              </a:rPr>
              <a:t>Make awareness about Yoga and Tips for healthy life</a:t>
            </a:r>
            <a:r>
              <a:rPr lang="en-IN" sz="2000" dirty="0">
                <a:solidFill>
                  <a:schemeClr val="tx1"/>
                </a:solidFill>
              </a:rPr>
              <a:t/>
            </a:r>
            <a:br>
              <a:rPr lang="en-IN" sz="2000" dirty="0">
                <a:solidFill>
                  <a:schemeClr val="tx1"/>
                </a:solidFill>
              </a:rPr>
            </a:br>
            <a:r>
              <a:rPr lang="en-IN" sz="2000" dirty="0" smtClean="0">
                <a:solidFill>
                  <a:schemeClr val="tx1"/>
                </a:solidFill>
              </a:rPr>
              <a:t/>
            </a:r>
            <a:br>
              <a:rPr lang="en-IN" sz="2000" dirty="0" smtClean="0">
                <a:solidFill>
                  <a:schemeClr val="tx1"/>
                </a:solidFill>
              </a:rPr>
            </a:br>
            <a:r>
              <a:rPr lang="en-IN" sz="2400" dirty="0" smtClean="0"/>
              <a:t/>
            </a:r>
            <a:br>
              <a:rPr lang="en-IN" sz="2400" dirty="0" smtClean="0"/>
            </a:br>
            <a:endParaRPr lang="en-IN" sz="2000" dirty="0">
              <a:solidFill>
                <a:schemeClr val="tx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528" y="3345823"/>
            <a:ext cx="3742077" cy="2393244"/>
          </a:xfrm>
          <a:prstGeom prst="rect">
            <a:avLst/>
          </a:prstGeom>
          <a:ln w="38100">
            <a:solidFill>
              <a:schemeClr val="tx1"/>
            </a:solidFill>
          </a:ln>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8173" y="3345823"/>
            <a:ext cx="3491128" cy="2393244"/>
          </a:xfrm>
          <a:prstGeom prst="rect">
            <a:avLst/>
          </a:prstGeom>
          <a:ln w="38100">
            <a:solidFill>
              <a:schemeClr val="tx1"/>
            </a:solidFill>
          </a:ln>
        </p:spPr>
      </p:pic>
    </p:spTree>
    <p:extLst>
      <p:ext uri="{BB962C8B-B14F-4D97-AF65-F5344CB8AC3E}">
        <p14:creationId xmlns:p14="http://schemas.microsoft.com/office/powerpoint/2010/main" val="2649557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2594" y="287787"/>
            <a:ext cx="8627164" cy="2622838"/>
          </a:xfrm>
        </p:spPr>
        <p:txBody>
          <a:bodyPr>
            <a:normAutofit fontScale="90000"/>
          </a:bodyPr>
          <a:lstStyle/>
          <a:p>
            <a:r>
              <a:rPr lang="en-IN" dirty="0" smtClean="0">
                <a:solidFill>
                  <a:schemeClr val="accent2"/>
                </a:solidFill>
              </a:rPr>
              <a:t>9.Support from Media</a:t>
            </a:r>
            <a:br>
              <a:rPr lang="en-IN" dirty="0" smtClean="0">
                <a:solidFill>
                  <a:schemeClr val="accent2"/>
                </a:solidFill>
              </a:rPr>
            </a:br>
            <a:r>
              <a:rPr lang="en-IN" sz="2400" dirty="0"/>
              <a:t/>
            </a:r>
            <a:br>
              <a:rPr lang="en-IN" sz="2400" dirty="0"/>
            </a:br>
            <a:r>
              <a:rPr lang="en-IN" sz="2400" dirty="0" smtClean="0">
                <a:solidFill>
                  <a:schemeClr val="tx1"/>
                </a:solidFill>
              </a:rPr>
              <a:t>Newspaper is a strong medium to create awareness.</a:t>
            </a:r>
            <a:br>
              <a:rPr lang="en-IN" sz="2400" dirty="0" smtClean="0">
                <a:solidFill>
                  <a:schemeClr val="tx1"/>
                </a:solidFill>
              </a:rPr>
            </a:br>
            <a:r>
              <a:rPr lang="en-IN" sz="2400" dirty="0" smtClean="0"/>
              <a:t/>
            </a:r>
            <a:br>
              <a:rPr lang="en-IN" sz="2400" dirty="0" smtClean="0"/>
            </a:br>
            <a:r>
              <a:rPr lang="en-IN" sz="2000" dirty="0" smtClean="0"/>
              <a:t> </a:t>
            </a:r>
            <a:r>
              <a:rPr lang="en-IN" sz="2000" dirty="0" smtClean="0">
                <a:solidFill>
                  <a:schemeClr val="tx1"/>
                </a:solidFill>
              </a:rPr>
              <a:t>Support from Media</a:t>
            </a:r>
            <a:br>
              <a:rPr lang="en-IN" sz="2000" dirty="0" smtClean="0">
                <a:solidFill>
                  <a:schemeClr val="tx1"/>
                </a:solidFill>
              </a:rPr>
            </a:br>
            <a:r>
              <a:rPr lang="en-IN" sz="2000" dirty="0" smtClean="0">
                <a:solidFill>
                  <a:schemeClr val="tx1"/>
                </a:solidFill>
              </a:rPr>
              <a:t/>
            </a:r>
            <a:br>
              <a:rPr lang="en-IN" sz="2000" dirty="0" smtClean="0">
                <a:solidFill>
                  <a:schemeClr val="tx1"/>
                </a:solidFill>
              </a:rPr>
            </a:br>
            <a:r>
              <a:rPr lang="en-IN" sz="2000" dirty="0">
                <a:solidFill>
                  <a:schemeClr val="tx1"/>
                </a:solidFill>
              </a:rPr>
              <a:t> </a:t>
            </a:r>
            <a:r>
              <a:rPr lang="en-IN" sz="2000" dirty="0" smtClean="0">
                <a:solidFill>
                  <a:schemeClr val="tx1"/>
                </a:solidFill>
              </a:rPr>
              <a:t> 1. Divya Marathi Newspaper</a:t>
            </a:r>
            <a:br>
              <a:rPr lang="en-IN" sz="2000" dirty="0" smtClean="0">
                <a:solidFill>
                  <a:schemeClr val="tx1"/>
                </a:solidFill>
              </a:rPr>
            </a:br>
            <a:r>
              <a:rPr lang="en-IN" sz="2000" dirty="0" smtClean="0">
                <a:solidFill>
                  <a:schemeClr val="tx1"/>
                </a:solidFill>
              </a:rPr>
              <a:t>  2. Maharashtra Times Newspaper</a:t>
            </a:r>
            <a:br>
              <a:rPr lang="en-IN" sz="2000" dirty="0" smtClean="0">
                <a:solidFill>
                  <a:schemeClr val="tx1"/>
                </a:solidFill>
              </a:rPr>
            </a:br>
            <a:r>
              <a:rPr lang="en-IN" sz="2000" dirty="0" smtClean="0">
                <a:solidFill>
                  <a:schemeClr val="tx1"/>
                </a:solidFill>
              </a:rPr>
              <a:t>  3. Times Of India Newspaper</a:t>
            </a:r>
            <a:endParaRPr lang="en-IN" sz="2000" dirty="0">
              <a:solidFill>
                <a:schemeClr val="tx1"/>
              </a:solidFill>
            </a:endParaRPr>
          </a:p>
        </p:txBody>
      </p:sp>
      <p:pic>
        <p:nvPicPr>
          <p:cNvPr id="5" name="Picture 4"/>
          <p:cNvPicPr>
            <a:picLocks noChangeAspect="1"/>
          </p:cNvPicPr>
          <p:nvPr/>
        </p:nvPicPr>
        <p:blipFill>
          <a:blip r:embed="rId2"/>
          <a:stretch>
            <a:fillRect/>
          </a:stretch>
        </p:blipFill>
        <p:spPr>
          <a:xfrm>
            <a:off x="5075115" y="1737728"/>
            <a:ext cx="3296151" cy="3813066"/>
          </a:xfrm>
          <a:prstGeom prst="rect">
            <a:avLst/>
          </a:prstGeom>
          <a:ln w="38100">
            <a:solidFill>
              <a:schemeClr val="tx1"/>
            </a:solidFill>
          </a:ln>
        </p:spPr>
      </p:pic>
    </p:spTree>
    <p:extLst>
      <p:ext uri="{BB962C8B-B14F-4D97-AF65-F5344CB8AC3E}">
        <p14:creationId xmlns:p14="http://schemas.microsoft.com/office/powerpoint/2010/main" val="2028936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0774" y="386524"/>
            <a:ext cx="8046819" cy="6104427"/>
          </a:xfrm>
        </p:spPr>
        <p:txBody>
          <a:bodyPr>
            <a:normAutofit/>
          </a:bodyPr>
          <a:lstStyle/>
          <a:p>
            <a:r>
              <a:rPr lang="en-IN" dirty="0" smtClean="0">
                <a:solidFill>
                  <a:schemeClr val="accent2"/>
                </a:solidFill>
              </a:rPr>
              <a:t>  Sustainability:</a:t>
            </a:r>
            <a:r>
              <a:rPr lang="en-IN" sz="2400" dirty="0" smtClean="0"/>
              <a:t/>
            </a:r>
            <a:br>
              <a:rPr lang="en-IN" sz="2400" dirty="0" smtClean="0"/>
            </a:br>
            <a:r>
              <a:rPr lang="en-IN" sz="2400" dirty="0" smtClean="0"/>
              <a:t/>
            </a:r>
            <a:br>
              <a:rPr lang="en-IN" sz="2400" dirty="0" smtClean="0"/>
            </a:br>
            <a:r>
              <a:rPr lang="en-IN" sz="2400" dirty="0" smtClean="0"/>
              <a:t>1. </a:t>
            </a:r>
            <a:r>
              <a:rPr lang="en-IN" sz="2000" dirty="0" smtClean="0">
                <a:solidFill>
                  <a:schemeClr val="tx1"/>
                </a:solidFill>
              </a:rPr>
              <a:t>Through Offline Android App.</a:t>
            </a:r>
            <a:br>
              <a:rPr lang="en-IN" sz="2000" dirty="0" smtClean="0">
                <a:solidFill>
                  <a:schemeClr val="tx1"/>
                </a:solidFill>
              </a:rPr>
            </a:br>
            <a:r>
              <a:rPr lang="en-IN" sz="2000" dirty="0">
                <a:solidFill>
                  <a:schemeClr val="tx1"/>
                </a:solidFill>
              </a:rPr>
              <a:t> </a:t>
            </a:r>
            <a:r>
              <a:rPr lang="en-IN" sz="2000" dirty="0" smtClean="0">
                <a:solidFill>
                  <a:schemeClr val="tx1"/>
                </a:solidFill>
              </a:rPr>
              <a:t>   It can be shared easily at faster rate and </a:t>
            </a:r>
            <a:br>
              <a:rPr lang="en-IN" sz="2000" dirty="0" smtClean="0">
                <a:solidFill>
                  <a:schemeClr val="tx1"/>
                </a:solidFill>
              </a:rPr>
            </a:br>
            <a:r>
              <a:rPr lang="en-IN" sz="2000" dirty="0">
                <a:solidFill>
                  <a:schemeClr val="tx1"/>
                </a:solidFill>
              </a:rPr>
              <a:t> </a:t>
            </a:r>
            <a:r>
              <a:rPr lang="en-IN" sz="2000" dirty="0" smtClean="0">
                <a:solidFill>
                  <a:schemeClr val="tx1"/>
                </a:solidFill>
              </a:rPr>
              <a:t>   doesn’t require internet.</a:t>
            </a:r>
            <a:r>
              <a:rPr lang="en-IN" sz="2000" dirty="0" smtClean="0"/>
              <a:t/>
            </a:r>
            <a:br>
              <a:rPr lang="en-IN" sz="2000" dirty="0" smtClean="0"/>
            </a:br>
            <a:r>
              <a:rPr lang="en-IN" sz="2400" dirty="0"/>
              <a:t/>
            </a:r>
            <a:br>
              <a:rPr lang="en-IN" sz="2400" dirty="0"/>
            </a:br>
            <a:r>
              <a:rPr lang="en-IN" sz="2400" dirty="0" smtClean="0"/>
              <a:t>2. </a:t>
            </a:r>
            <a:r>
              <a:rPr lang="en-IN" sz="2000" dirty="0" smtClean="0">
                <a:solidFill>
                  <a:schemeClr val="tx1"/>
                </a:solidFill>
              </a:rPr>
              <a:t>Guidance from Dr. Ravindra Kharat.</a:t>
            </a:r>
            <a:br>
              <a:rPr lang="en-IN" sz="2000" dirty="0" smtClean="0">
                <a:solidFill>
                  <a:schemeClr val="tx1"/>
                </a:solidFill>
              </a:rPr>
            </a:br>
            <a:r>
              <a:rPr lang="en-IN" sz="2000" dirty="0">
                <a:solidFill>
                  <a:schemeClr val="tx1"/>
                </a:solidFill>
              </a:rPr>
              <a:t> </a:t>
            </a:r>
            <a:r>
              <a:rPr lang="en-IN" sz="2000" dirty="0" smtClean="0">
                <a:solidFill>
                  <a:schemeClr val="tx1"/>
                </a:solidFill>
              </a:rPr>
              <a:t>    He assured us to control and modify </a:t>
            </a:r>
            <a:br>
              <a:rPr lang="en-IN" sz="2000" dirty="0" smtClean="0">
                <a:solidFill>
                  <a:schemeClr val="tx1"/>
                </a:solidFill>
              </a:rPr>
            </a:br>
            <a:r>
              <a:rPr lang="en-IN" sz="2000" dirty="0" smtClean="0">
                <a:solidFill>
                  <a:schemeClr val="tx1"/>
                </a:solidFill>
              </a:rPr>
              <a:t>      our website further. </a:t>
            </a:r>
            <a:br>
              <a:rPr lang="en-IN" sz="2000" dirty="0" smtClean="0">
                <a:solidFill>
                  <a:schemeClr val="tx1"/>
                </a:solidFill>
              </a:rPr>
            </a:br>
            <a:r>
              <a:rPr lang="en-IN" sz="2400" dirty="0"/>
              <a:t/>
            </a:r>
            <a:br>
              <a:rPr lang="en-IN" sz="2400" dirty="0"/>
            </a:br>
            <a:r>
              <a:rPr lang="en-IN" sz="2400" dirty="0" smtClean="0"/>
              <a:t>3. </a:t>
            </a:r>
            <a:r>
              <a:rPr lang="en-IN" sz="2000" dirty="0" smtClean="0">
                <a:solidFill>
                  <a:schemeClr val="tx1"/>
                </a:solidFill>
              </a:rPr>
              <a:t>Last but not the least, the amount </a:t>
            </a:r>
            <a:br>
              <a:rPr lang="en-IN" sz="2000" dirty="0" smtClean="0">
                <a:solidFill>
                  <a:schemeClr val="tx1"/>
                </a:solidFill>
              </a:rPr>
            </a:br>
            <a:r>
              <a:rPr lang="en-IN" sz="2000" dirty="0">
                <a:solidFill>
                  <a:schemeClr val="tx1"/>
                </a:solidFill>
              </a:rPr>
              <a:t> </a:t>
            </a:r>
            <a:r>
              <a:rPr lang="en-IN" sz="2000" dirty="0" smtClean="0">
                <a:solidFill>
                  <a:schemeClr val="tx1"/>
                </a:solidFill>
              </a:rPr>
              <a:t>    of efforts we have put in for this </a:t>
            </a:r>
            <a:br>
              <a:rPr lang="en-IN" sz="2000" dirty="0" smtClean="0">
                <a:solidFill>
                  <a:schemeClr val="tx1"/>
                </a:solidFill>
              </a:rPr>
            </a:br>
            <a:r>
              <a:rPr lang="en-IN" sz="2000" dirty="0">
                <a:solidFill>
                  <a:schemeClr val="tx1"/>
                </a:solidFill>
              </a:rPr>
              <a:t> </a:t>
            </a:r>
            <a:r>
              <a:rPr lang="en-IN" sz="2000" dirty="0" smtClean="0">
                <a:solidFill>
                  <a:schemeClr val="tx1"/>
                </a:solidFill>
              </a:rPr>
              <a:t>    project will always enthusiast us to</a:t>
            </a:r>
            <a:br>
              <a:rPr lang="en-IN" sz="2000" dirty="0" smtClean="0">
                <a:solidFill>
                  <a:schemeClr val="tx1"/>
                </a:solidFill>
              </a:rPr>
            </a:br>
            <a:r>
              <a:rPr lang="en-IN" sz="2000" dirty="0">
                <a:solidFill>
                  <a:schemeClr val="tx1"/>
                </a:solidFill>
              </a:rPr>
              <a:t> </a:t>
            </a:r>
            <a:r>
              <a:rPr lang="en-IN" sz="2000" dirty="0" smtClean="0">
                <a:solidFill>
                  <a:schemeClr val="tx1"/>
                </a:solidFill>
              </a:rPr>
              <a:t>    improve this project to a higher and</a:t>
            </a:r>
            <a:r>
              <a:rPr lang="en-IN" sz="2000" dirty="0">
                <a:solidFill>
                  <a:schemeClr val="tx1"/>
                </a:solidFill>
              </a:rPr>
              <a:t/>
            </a:r>
            <a:br>
              <a:rPr lang="en-IN" sz="2000" dirty="0">
                <a:solidFill>
                  <a:schemeClr val="tx1"/>
                </a:solidFill>
              </a:rPr>
            </a:br>
            <a:r>
              <a:rPr lang="en-IN" sz="2000" dirty="0" smtClean="0">
                <a:solidFill>
                  <a:schemeClr val="tx1"/>
                </a:solidFill>
              </a:rPr>
              <a:t>     higher level.</a:t>
            </a:r>
            <a:endParaRPr lang="en-IN" sz="2000" dirty="0">
              <a:solidFill>
                <a:schemeClr val="tx1"/>
              </a:solidFill>
            </a:endParaRPr>
          </a:p>
        </p:txBody>
      </p:sp>
      <p:pic>
        <p:nvPicPr>
          <p:cNvPr id="4" name="Picture 3"/>
          <p:cNvPicPr/>
          <p:nvPr/>
        </p:nvPicPr>
        <p:blipFill>
          <a:blip r:embed="rId2"/>
          <a:stretch>
            <a:fillRect/>
          </a:stretch>
        </p:blipFill>
        <p:spPr>
          <a:xfrm>
            <a:off x="8654266" y="594516"/>
            <a:ext cx="2896406" cy="3438977"/>
          </a:xfrm>
          <a:prstGeom prst="rect">
            <a:avLst/>
          </a:prstGeom>
          <a:ln w="38100">
            <a:solidFill>
              <a:schemeClr val="tx1"/>
            </a:solidFill>
          </a:ln>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4098" y="552466"/>
            <a:ext cx="2206815" cy="3481027"/>
          </a:xfrm>
          <a:prstGeom prst="rect">
            <a:avLst/>
          </a:prstGeom>
          <a:ln w="38100">
            <a:solidFill>
              <a:schemeClr val="tx1"/>
            </a:solidFill>
          </a:ln>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85977" y="4344384"/>
            <a:ext cx="3743232" cy="2415617"/>
          </a:xfrm>
          <a:prstGeom prst="rect">
            <a:avLst/>
          </a:prstGeom>
          <a:ln w="38100">
            <a:solidFill>
              <a:schemeClr val="tx1"/>
            </a:solidFill>
          </a:ln>
        </p:spPr>
      </p:pic>
    </p:spTree>
    <p:extLst>
      <p:ext uri="{BB962C8B-B14F-4D97-AF65-F5344CB8AC3E}">
        <p14:creationId xmlns:p14="http://schemas.microsoft.com/office/powerpoint/2010/main" val="1986638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9943" y="372508"/>
            <a:ext cx="8596668" cy="683941"/>
          </a:xfrm>
        </p:spPr>
        <p:txBody>
          <a:bodyPr>
            <a:normAutofit fontScale="90000"/>
          </a:bodyPr>
          <a:lstStyle/>
          <a:p>
            <a:r>
              <a:rPr lang="en-IN" sz="3200" dirty="0" smtClean="0"/>
              <a:t> </a:t>
            </a:r>
            <a:r>
              <a:rPr lang="en-IN" sz="4800" dirty="0" smtClean="0"/>
              <a:t>I2I Impact:</a:t>
            </a:r>
            <a:endParaRPr lang="en-IN" sz="48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06039" y="949507"/>
            <a:ext cx="3356693" cy="2365196"/>
          </a:xfrm>
          <a:prstGeom prst="rect">
            <a:avLst/>
          </a:prstGeom>
          <a:ln w="38100">
            <a:solidFill>
              <a:schemeClr val="tx1"/>
            </a:solidFill>
          </a:ln>
        </p:spPr>
      </p:pic>
      <p:sp>
        <p:nvSpPr>
          <p:cNvPr id="5" name="TextBox 4"/>
          <p:cNvSpPr txBox="1"/>
          <p:nvPr/>
        </p:nvSpPr>
        <p:spPr>
          <a:xfrm>
            <a:off x="449943" y="1503298"/>
            <a:ext cx="5500914" cy="5262979"/>
          </a:xfrm>
          <a:prstGeom prst="rect">
            <a:avLst/>
          </a:prstGeom>
          <a:noFill/>
        </p:spPr>
        <p:txBody>
          <a:bodyPr wrap="square" rtlCol="0">
            <a:spAutoFit/>
          </a:bodyPr>
          <a:lstStyle/>
          <a:p>
            <a:r>
              <a:rPr lang="en-IN" sz="2000" dirty="0" smtClean="0"/>
              <a:t>Our </a:t>
            </a:r>
            <a:r>
              <a:rPr lang="en-IN" sz="2000" dirty="0"/>
              <a:t>team is thankful to </a:t>
            </a:r>
            <a:r>
              <a:rPr lang="en-IN" sz="2000" dirty="0" smtClean="0"/>
              <a:t>I2I for </a:t>
            </a:r>
            <a:r>
              <a:rPr lang="en-IN" sz="2000" dirty="0"/>
              <a:t>providing us </a:t>
            </a:r>
            <a:r>
              <a:rPr lang="en-IN" sz="2000" dirty="0" smtClean="0"/>
              <a:t>this opportunity </a:t>
            </a:r>
            <a:r>
              <a:rPr lang="en-IN" sz="2000" dirty="0"/>
              <a:t>for exploring the hidden talents </a:t>
            </a:r>
            <a:r>
              <a:rPr lang="en-IN" sz="2000" dirty="0" smtClean="0"/>
              <a:t>that </a:t>
            </a:r>
            <a:r>
              <a:rPr lang="en-IN" sz="2000" dirty="0"/>
              <a:t>we had</a:t>
            </a:r>
            <a:r>
              <a:rPr lang="en-IN" sz="2000" dirty="0" smtClean="0"/>
              <a:t>:</a:t>
            </a:r>
          </a:p>
          <a:p>
            <a:endParaRPr lang="en-IN" sz="2000" dirty="0"/>
          </a:p>
          <a:p>
            <a:r>
              <a:rPr lang="en-IN" sz="1600" dirty="0" smtClean="0">
                <a:solidFill>
                  <a:schemeClr val="accent1"/>
                </a:solidFill>
              </a:rPr>
              <a:t>1</a:t>
            </a:r>
            <a:r>
              <a:rPr lang="en-IN" sz="1600" dirty="0">
                <a:solidFill>
                  <a:schemeClr val="accent1"/>
                </a:solidFill>
              </a:rPr>
              <a:t>. </a:t>
            </a:r>
            <a:r>
              <a:rPr lang="en-IN" sz="1600" dirty="0" smtClean="0">
                <a:solidFill>
                  <a:schemeClr val="accent1"/>
                </a:solidFill>
              </a:rPr>
              <a:t> </a:t>
            </a:r>
            <a:r>
              <a:rPr lang="en-IN" sz="1600" dirty="0"/>
              <a:t>During information gathering, we gained  knowledge about home-made remedies for many diseases.</a:t>
            </a:r>
          </a:p>
          <a:p>
            <a:endParaRPr lang="en-IN" sz="1600" dirty="0" smtClean="0">
              <a:solidFill>
                <a:schemeClr val="accent1"/>
              </a:solidFill>
            </a:endParaRPr>
          </a:p>
          <a:p>
            <a:r>
              <a:rPr lang="en-IN" sz="1600" dirty="0" smtClean="0">
                <a:solidFill>
                  <a:schemeClr val="accent1"/>
                </a:solidFill>
              </a:rPr>
              <a:t>2.  </a:t>
            </a:r>
            <a:r>
              <a:rPr lang="en-IN" sz="1600" dirty="0" smtClean="0"/>
              <a:t>We </a:t>
            </a:r>
            <a:r>
              <a:rPr lang="en-IN" sz="1600" dirty="0"/>
              <a:t>learned how to work in a team as a single unit and </a:t>
            </a:r>
          </a:p>
          <a:p>
            <a:r>
              <a:rPr lang="en-IN" sz="1600" dirty="0" smtClean="0"/>
              <a:t>how </a:t>
            </a:r>
            <a:r>
              <a:rPr lang="en-IN" sz="1600" dirty="0"/>
              <a:t>to </a:t>
            </a:r>
            <a:r>
              <a:rPr lang="en-IN" sz="1600" dirty="0" smtClean="0"/>
              <a:t>cooperate </a:t>
            </a:r>
            <a:r>
              <a:rPr lang="en-IN" sz="1600" dirty="0"/>
              <a:t>with each other for the benefit of</a:t>
            </a:r>
          </a:p>
          <a:p>
            <a:r>
              <a:rPr lang="en-IN" sz="1600" dirty="0" smtClean="0"/>
              <a:t>the </a:t>
            </a:r>
            <a:r>
              <a:rPr lang="en-IN" sz="1600" dirty="0"/>
              <a:t>group/project as a whole.</a:t>
            </a:r>
          </a:p>
          <a:p>
            <a:endParaRPr lang="en-IN" sz="1600" dirty="0"/>
          </a:p>
          <a:p>
            <a:r>
              <a:rPr lang="en-IN" sz="1600" dirty="0">
                <a:solidFill>
                  <a:schemeClr val="accent1"/>
                </a:solidFill>
              </a:rPr>
              <a:t>3</a:t>
            </a:r>
            <a:r>
              <a:rPr lang="en-IN" sz="1600" dirty="0" smtClean="0">
                <a:solidFill>
                  <a:schemeClr val="accent1"/>
                </a:solidFill>
              </a:rPr>
              <a:t>. </a:t>
            </a:r>
            <a:r>
              <a:rPr lang="en-IN" sz="1600" dirty="0"/>
              <a:t>We learned how to organize and manage small </a:t>
            </a:r>
            <a:r>
              <a:rPr lang="en-IN" sz="1600" dirty="0" smtClean="0"/>
              <a:t>seminars and </a:t>
            </a:r>
            <a:r>
              <a:rPr lang="en-IN" sz="1600" dirty="0"/>
              <a:t>this will surely help us in applying the same </a:t>
            </a:r>
          </a:p>
          <a:p>
            <a:r>
              <a:rPr lang="en-IN" sz="1600" dirty="0" smtClean="0"/>
              <a:t>principles </a:t>
            </a:r>
            <a:r>
              <a:rPr lang="en-IN" sz="1600" dirty="0"/>
              <a:t>for larger ones.</a:t>
            </a:r>
          </a:p>
          <a:p>
            <a:endParaRPr lang="en-IN" sz="1600" dirty="0"/>
          </a:p>
          <a:p>
            <a:r>
              <a:rPr lang="en-IN" sz="1600" dirty="0">
                <a:solidFill>
                  <a:schemeClr val="accent1"/>
                </a:solidFill>
              </a:rPr>
              <a:t>4</a:t>
            </a:r>
            <a:r>
              <a:rPr lang="en-IN" sz="1600" dirty="0" smtClean="0">
                <a:solidFill>
                  <a:schemeClr val="accent1"/>
                </a:solidFill>
              </a:rPr>
              <a:t>. </a:t>
            </a:r>
            <a:r>
              <a:rPr lang="en-IN" sz="1600" dirty="0"/>
              <a:t>While promoting about our seminars, we learned how to </a:t>
            </a:r>
            <a:r>
              <a:rPr lang="en-IN" sz="1600" dirty="0" smtClean="0"/>
              <a:t>communicate </a:t>
            </a:r>
            <a:r>
              <a:rPr lang="en-IN" sz="1600" dirty="0"/>
              <a:t>and handle variety of different questions</a:t>
            </a:r>
          </a:p>
          <a:p>
            <a:r>
              <a:rPr lang="en-IN" sz="1600" dirty="0" smtClean="0"/>
              <a:t>coming </a:t>
            </a:r>
            <a:r>
              <a:rPr lang="en-IN" sz="1600" dirty="0"/>
              <a:t>from a lot of people.</a:t>
            </a:r>
          </a:p>
          <a:p>
            <a:endParaRPr lang="en-IN" sz="1600" dirty="0"/>
          </a:p>
          <a:p>
            <a:endParaRPr lang="en-IN" sz="16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6039" y="3891702"/>
            <a:ext cx="3356693" cy="2330727"/>
          </a:xfrm>
          <a:prstGeom prst="rect">
            <a:avLst/>
          </a:prstGeom>
          <a:ln w="38100">
            <a:solidFill>
              <a:schemeClr val="tx1"/>
            </a:solidFill>
          </a:ln>
        </p:spPr>
      </p:pic>
    </p:spTree>
    <p:extLst>
      <p:ext uri="{BB962C8B-B14F-4D97-AF65-F5344CB8AC3E}">
        <p14:creationId xmlns:p14="http://schemas.microsoft.com/office/powerpoint/2010/main" val="20179761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605" y="0"/>
            <a:ext cx="11042793" cy="5481948"/>
          </a:xfrm>
        </p:spPr>
        <p:txBody>
          <a:bodyPr>
            <a:normAutofit/>
          </a:bodyPr>
          <a:lstStyle/>
          <a:p>
            <a:r>
              <a:rPr lang="en-IN" dirty="0" smtClean="0">
                <a:solidFill>
                  <a:schemeClr val="accent2"/>
                </a:solidFill>
              </a:rPr>
              <a:t>Things to be improved:</a:t>
            </a:r>
            <a:br>
              <a:rPr lang="en-IN" dirty="0" smtClean="0">
                <a:solidFill>
                  <a:schemeClr val="accent2"/>
                </a:solidFill>
              </a:rPr>
            </a:br>
            <a:r>
              <a:rPr lang="en-IN" sz="2400" dirty="0" smtClean="0"/>
              <a:t/>
            </a:r>
            <a:br>
              <a:rPr lang="en-IN" sz="2400" dirty="0" smtClean="0"/>
            </a:br>
            <a:r>
              <a:rPr lang="en-IN" sz="2200" dirty="0" smtClean="0"/>
              <a:t>1. </a:t>
            </a:r>
            <a:r>
              <a:rPr lang="en-IN" sz="1800" dirty="0" smtClean="0">
                <a:solidFill>
                  <a:schemeClr val="tx1"/>
                </a:solidFill>
              </a:rPr>
              <a:t>The website  layout is not mobile friendly.</a:t>
            </a:r>
            <a:r>
              <a:rPr lang="en-IN" sz="1800" dirty="0">
                <a:solidFill>
                  <a:schemeClr val="tx1"/>
                </a:solidFill>
              </a:rPr>
              <a:t> </a:t>
            </a:r>
            <a:r>
              <a:rPr lang="en-IN" sz="1800" dirty="0" smtClean="0">
                <a:solidFill>
                  <a:schemeClr val="tx1"/>
                </a:solidFill>
              </a:rPr>
              <a:t> But, we have created its mobile friendly                                                                       	version by name</a:t>
            </a:r>
            <a:r>
              <a:rPr lang="en-IN" sz="1800" dirty="0">
                <a:solidFill>
                  <a:schemeClr val="tx1"/>
                </a:solidFill>
              </a:rPr>
              <a:t> </a:t>
            </a:r>
            <a:r>
              <a:rPr lang="en-IN" sz="1800" dirty="0" smtClean="0">
                <a:solidFill>
                  <a:schemeClr val="tx1"/>
                </a:solidFill>
              </a:rPr>
              <a:t>“ http://remedyanytimecom1.demo.site.mobi/” </a:t>
            </a:r>
            <a:br>
              <a:rPr lang="en-IN" sz="1800" dirty="0" smtClean="0">
                <a:solidFill>
                  <a:schemeClr val="tx1"/>
                </a:solidFill>
              </a:rPr>
            </a:br>
            <a:r>
              <a:rPr lang="en-IN" sz="1800" dirty="0">
                <a:solidFill>
                  <a:schemeClr val="tx1"/>
                </a:solidFill>
              </a:rPr>
              <a:t/>
            </a:r>
            <a:br>
              <a:rPr lang="en-IN" sz="1800" dirty="0">
                <a:solidFill>
                  <a:schemeClr val="tx1"/>
                </a:solidFill>
              </a:rPr>
            </a:br>
            <a:r>
              <a:rPr lang="en-IN" sz="1800" dirty="0" smtClean="0"/>
              <a:t>2.  </a:t>
            </a:r>
            <a:r>
              <a:rPr lang="en-IN" sz="1800" dirty="0" smtClean="0">
                <a:solidFill>
                  <a:schemeClr val="tx1"/>
                </a:solidFill>
              </a:rPr>
              <a:t>Registration Page  is under construction.</a:t>
            </a:r>
            <a:br>
              <a:rPr lang="en-IN" sz="1800" dirty="0" smtClean="0">
                <a:solidFill>
                  <a:schemeClr val="tx1"/>
                </a:solidFill>
              </a:rPr>
            </a:br>
            <a:r>
              <a:rPr lang="en-IN" sz="1800" dirty="0" smtClean="0">
                <a:solidFill>
                  <a:schemeClr val="tx1"/>
                </a:solidFill>
              </a:rPr>
              <a:t>     But, one can ask problems to expert Doctor through the link shown </a:t>
            </a:r>
            <a:r>
              <a:rPr lang="en-IN" sz="1800" dirty="0">
                <a:solidFill>
                  <a:schemeClr val="tx1"/>
                </a:solidFill>
              </a:rPr>
              <a:t> </a:t>
            </a:r>
            <a:r>
              <a:rPr lang="en-IN" sz="1800" dirty="0" smtClean="0">
                <a:solidFill>
                  <a:schemeClr val="tx1"/>
                </a:solidFill>
              </a:rPr>
              <a:t>above.</a:t>
            </a:r>
            <a:endParaRPr lang="en-IN" sz="1800" dirty="0">
              <a:solidFill>
                <a:schemeClr val="tx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0630" y="2623929"/>
            <a:ext cx="2647542" cy="3971202"/>
          </a:xfrm>
          <a:prstGeom prst="rect">
            <a:avLst/>
          </a:prstGeom>
          <a:ln w="38100">
            <a:solidFill>
              <a:schemeClr val="tx1"/>
            </a:solidFill>
          </a:ln>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2343" y="2623929"/>
            <a:ext cx="2676572" cy="3971202"/>
          </a:xfrm>
          <a:prstGeom prst="rect">
            <a:avLst/>
          </a:prstGeom>
          <a:ln w="38100">
            <a:solidFill>
              <a:schemeClr val="tx1"/>
            </a:solidFill>
          </a:ln>
        </p:spPr>
      </p:pic>
    </p:spTree>
    <p:extLst>
      <p:ext uri="{BB962C8B-B14F-4D97-AF65-F5344CB8AC3E}">
        <p14:creationId xmlns:p14="http://schemas.microsoft.com/office/powerpoint/2010/main" val="21467132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625" y="747134"/>
            <a:ext cx="8596668" cy="4570838"/>
          </a:xfrm>
        </p:spPr>
        <p:txBody>
          <a:bodyPr>
            <a:normAutofit fontScale="90000"/>
          </a:bodyPr>
          <a:lstStyle/>
          <a:p>
            <a:r>
              <a:rPr lang="en-IN" dirty="0" smtClean="0">
                <a:solidFill>
                  <a:schemeClr val="accent2"/>
                </a:solidFill>
              </a:rPr>
              <a:t> </a:t>
            </a:r>
            <a:r>
              <a:rPr lang="en-IN" sz="4400" dirty="0" smtClean="0">
                <a:solidFill>
                  <a:schemeClr val="accent2"/>
                </a:solidFill>
              </a:rPr>
              <a:t>Objectives:</a:t>
            </a:r>
            <a:r>
              <a:rPr lang="en-IN" sz="2400" dirty="0" smtClean="0"/>
              <a:t/>
            </a:r>
            <a:br>
              <a:rPr lang="en-IN" sz="2400" dirty="0" smtClean="0"/>
            </a:br>
            <a:r>
              <a:rPr lang="en-IN" sz="2400" dirty="0" smtClean="0"/>
              <a:t/>
            </a:r>
            <a:br>
              <a:rPr lang="en-IN" sz="2400" dirty="0" smtClean="0"/>
            </a:br>
            <a:r>
              <a:rPr lang="en-IN" sz="2400" dirty="0"/>
              <a:t/>
            </a:r>
            <a:br>
              <a:rPr lang="en-IN" sz="2400" dirty="0"/>
            </a:br>
            <a:r>
              <a:rPr lang="en-IN" sz="2400" dirty="0" smtClean="0"/>
              <a:t/>
            </a:r>
            <a:br>
              <a:rPr lang="en-IN" sz="2400" dirty="0" smtClean="0"/>
            </a:br>
            <a:r>
              <a:rPr lang="en-IN" sz="2400" dirty="0" smtClean="0"/>
              <a:t>1. </a:t>
            </a:r>
            <a:r>
              <a:rPr lang="en-IN" sz="2400" dirty="0" smtClean="0">
                <a:solidFill>
                  <a:schemeClr val="tx1"/>
                </a:solidFill>
              </a:rPr>
              <a:t>Dream India Disease Free.</a:t>
            </a:r>
            <a:r>
              <a:rPr lang="en-IN" sz="2400" dirty="0" smtClean="0"/>
              <a:t/>
            </a:r>
            <a:br>
              <a:rPr lang="en-IN" sz="2400" dirty="0" smtClean="0"/>
            </a:br>
            <a:r>
              <a:rPr lang="en-IN" sz="2400" dirty="0"/>
              <a:t/>
            </a:r>
            <a:br>
              <a:rPr lang="en-IN" sz="2400" dirty="0"/>
            </a:br>
            <a:r>
              <a:rPr lang="en-IN" sz="2400" dirty="0" smtClean="0"/>
              <a:t>2. </a:t>
            </a:r>
            <a:r>
              <a:rPr lang="en-IN" sz="2400" dirty="0" smtClean="0">
                <a:solidFill>
                  <a:schemeClr val="tx1"/>
                </a:solidFill>
              </a:rPr>
              <a:t>Create Awareness about The</a:t>
            </a:r>
            <a:br>
              <a:rPr lang="en-IN" sz="2400" dirty="0" smtClean="0">
                <a:solidFill>
                  <a:schemeClr val="tx1"/>
                </a:solidFill>
              </a:rPr>
            </a:br>
            <a:r>
              <a:rPr lang="en-IN" sz="2400" dirty="0">
                <a:solidFill>
                  <a:schemeClr val="tx1"/>
                </a:solidFill>
              </a:rPr>
              <a:t> </a:t>
            </a:r>
            <a:r>
              <a:rPr lang="en-IN" sz="2400" dirty="0" smtClean="0">
                <a:solidFill>
                  <a:schemeClr val="tx1"/>
                </a:solidFill>
              </a:rPr>
              <a:t>    Power Of Ancient Indian </a:t>
            </a:r>
            <a:br>
              <a:rPr lang="en-IN" sz="2400" dirty="0" smtClean="0">
                <a:solidFill>
                  <a:schemeClr val="tx1"/>
                </a:solidFill>
              </a:rPr>
            </a:br>
            <a:r>
              <a:rPr lang="en-IN" sz="2400" dirty="0">
                <a:solidFill>
                  <a:schemeClr val="tx1"/>
                </a:solidFill>
              </a:rPr>
              <a:t> </a:t>
            </a:r>
            <a:r>
              <a:rPr lang="en-IN" sz="2400" dirty="0" smtClean="0">
                <a:solidFill>
                  <a:schemeClr val="tx1"/>
                </a:solidFill>
              </a:rPr>
              <a:t>    Remedies.</a:t>
            </a:r>
            <a:br>
              <a:rPr lang="en-IN" sz="2400" dirty="0" smtClean="0">
                <a:solidFill>
                  <a:schemeClr val="tx1"/>
                </a:solidFill>
              </a:rPr>
            </a:br>
            <a:r>
              <a:rPr lang="en-IN" sz="2400" dirty="0"/>
              <a:t/>
            </a:r>
            <a:br>
              <a:rPr lang="en-IN" sz="2400" dirty="0"/>
            </a:br>
            <a:r>
              <a:rPr lang="en-IN" sz="2400" dirty="0" smtClean="0"/>
              <a:t>3. </a:t>
            </a:r>
            <a:r>
              <a:rPr lang="en-IN" sz="2400" dirty="0" smtClean="0">
                <a:solidFill>
                  <a:schemeClr val="tx1"/>
                </a:solidFill>
              </a:rPr>
              <a:t>Provide remedies for free and</a:t>
            </a:r>
            <a:br>
              <a:rPr lang="en-IN" sz="2400" dirty="0" smtClean="0">
                <a:solidFill>
                  <a:schemeClr val="tx1"/>
                </a:solidFill>
              </a:rPr>
            </a:br>
            <a:r>
              <a:rPr lang="en-IN" sz="2400" dirty="0">
                <a:solidFill>
                  <a:schemeClr val="tx1"/>
                </a:solidFill>
              </a:rPr>
              <a:t> </a:t>
            </a:r>
            <a:r>
              <a:rPr lang="en-IN" sz="2400" dirty="0" smtClean="0">
                <a:solidFill>
                  <a:schemeClr val="tx1"/>
                </a:solidFill>
              </a:rPr>
              <a:t>   be supportive at Odd Times.</a:t>
            </a:r>
            <a:r>
              <a:rPr lang="en-IN" sz="2000" dirty="0" smtClean="0">
                <a:solidFill>
                  <a:schemeClr val="tx1"/>
                </a:solidFill>
              </a:rPr>
              <a:t/>
            </a:r>
            <a:br>
              <a:rPr lang="en-IN" sz="2000" dirty="0" smtClean="0">
                <a:solidFill>
                  <a:schemeClr val="tx1"/>
                </a:solidFill>
              </a:rPr>
            </a:br>
            <a:endParaRPr lang="en-IN" sz="2000" dirty="0">
              <a:solidFill>
                <a:schemeClr val="tx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1538" y="2008177"/>
            <a:ext cx="3153481" cy="2907419"/>
          </a:xfrm>
          <a:prstGeom prst="rect">
            <a:avLst/>
          </a:prstGeom>
          <a:ln w="38100">
            <a:solidFill>
              <a:schemeClr val="tx1"/>
            </a:solidFill>
          </a:ln>
        </p:spPr>
      </p:pic>
    </p:spTree>
    <p:extLst>
      <p:ext uri="{BB962C8B-B14F-4D97-AF65-F5344CB8AC3E}">
        <p14:creationId xmlns:p14="http://schemas.microsoft.com/office/powerpoint/2010/main" val="280860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4435" y="605118"/>
            <a:ext cx="3442447" cy="5358092"/>
          </a:xfrm>
        </p:spPr>
        <p:txBody>
          <a:bodyPr>
            <a:normAutofit/>
          </a:bodyPr>
          <a:lstStyle/>
          <a:p>
            <a:r>
              <a:rPr lang="en-US" dirty="0" smtClean="0">
                <a:solidFill>
                  <a:schemeClr val="accent2"/>
                </a:solidFill>
              </a:rPr>
              <a:t>Team Members:</a:t>
            </a:r>
            <a:br>
              <a:rPr lang="en-US" dirty="0" smtClean="0">
                <a:solidFill>
                  <a:schemeClr val="accent2"/>
                </a:solidFill>
              </a:rPr>
            </a:br>
            <a:r>
              <a:rPr lang="en-US" dirty="0" smtClean="0">
                <a:solidFill>
                  <a:schemeClr val="tx1"/>
                </a:solidFill>
              </a:rPr>
              <a:t/>
            </a:r>
            <a:br>
              <a:rPr lang="en-US" dirty="0" smtClean="0">
                <a:solidFill>
                  <a:schemeClr val="tx1"/>
                </a:solidFill>
              </a:rPr>
            </a:br>
            <a:r>
              <a:rPr lang="en-US" sz="2400" dirty="0">
                <a:solidFill>
                  <a:schemeClr val="tx1"/>
                </a:solidFill>
              </a:rPr>
              <a:t/>
            </a:r>
            <a:br>
              <a:rPr lang="en-US" sz="2400" dirty="0">
                <a:solidFill>
                  <a:schemeClr val="tx1"/>
                </a:solidFill>
              </a:rPr>
            </a:br>
            <a:r>
              <a:rPr lang="en-US" sz="2400" dirty="0" smtClean="0">
                <a:solidFill>
                  <a:schemeClr val="tx1"/>
                </a:solidFill>
              </a:rPr>
              <a:t>Thank you I2I, For giving us a golden opportunity to explore our talent… </a:t>
            </a:r>
            <a:r>
              <a:rPr lang="en-US" sz="2400" dirty="0">
                <a:solidFill>
                  <a:schemeClr val="tx1"/>
                </a:solidFill>
              </a:rPr>
              <a:t/>
            </a:r>
            <a:br>
              <a:rPr lang="en-US" sz="2400" dirty="0">
                <a:solidFill>
                  <a:schemeClr val="tx1"/>
                </a:solidFill>
              </a:rPr>
            </a:br>
            <a:endParaRPr lang="en-GB" sz="2400" dirty="0">
              <a:solidFill>
                <a:schemeClr val="tx1"/>
              </a:solidFill>
            </a:endParaRPr>
          </a:p>
        </p:txBody>
      </p:sp>
      <p:pic>
        <p:nvPicPr>
          <p:cNvPr id="8" name="Picture 7"/>
          <p:cNvPicPr>
            <a:picLocks noChangeAspect="1"/>
          </p:cNvPicPr>
          <p:nvPr/>
        </p:nvPicPr>
        <p:blipFill>
          <a:blip r:embed="rId2"/>
          <a:stretch>
            <a:fillRect/>
          </a:stretch>
        </p:blipFill>
        <p:spPr>
          <a:xfrm>
            <a:off x="4102059" y="1486460"/>
            <a:ext cx="5534025" cy="4476750"/>
          </a:xfrm>
          <a:prstGeom prst="rect">
            <a:avLst/>
          </a:prstGeom>
          <a:ln w="38100">
            <a:solidFill>
              <a:schemeClr val="tx1"/>
            </a:solidFill>
          </a:ln>
        </p:spPr>
      </p:pic>
    </p:spTree>
    <p:extLst>
      <p:ext uri="{BB962C8B-B14F-4D97-AF65-F5344CB8AC3E}">
        <p14:creationId xmlns:p14="http://schemas.microsoft.com/office/powerpoint/2010/main" val="2807834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5865" y="154270"/>
            <a:ext cx="5914523" cy="4768489"/>
          </a:xfrm>
          <a:prstGeom prst="rect">
            <a:avLst/>
          </a:prstGeom>
        </p:spPr>
      </p:pic>
      <p:sp>
        <p:nvSpPr>
          <p:cNvPr id="3" name="Rectangle 2"/>
          <p:cNvSpPr/>
          <p:nvPr/>
        </p:nvSpPr>
        <p:spPr>
          <a:xfrm>
            <a:off x="4840941" y="4504764"/>
            <a:ext cx="5890903" cy="646331"/>
          </a:xfrm>
          <a:prstGeom prst="rect">
            <a:avLst/>
          </a:prstGeom>
        </p:spPr>
        <p:txBody>
          <a:bodyPr wrap="square">
            <a:spAutoFit/>
          </a:bodyPr>
          <a:lstStyle/>
          <a:p>
            <a:r>
              <a:rPr lang="en-IN" sz="3600" dirty="0">
                <a:solidFill>
                  <a:schemeClr val="accent2">
                    <a:lumMod val="75000"/>
                  </a:schemeClr>
                </a:solidFill>
              </a:rPr>
              <a:t>Dream India Disease-Free…</a:t>
            </a:r>
          </a:p>
        </p:txBody>
      </p:sp>
    </p:spTree>
    <p:extLst>
      <p:ext uri="{BB962C8B-B14F-4D97-AF65-F5344CB8AC3E}">
        <p14:creationId xmlns:p14="http://schemas.microsoft.com/office/powerpoint/2010/main" val="27580108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625" y="553793"/>
            <a:ext cx="8596668" cy="4725542"/>
          </a:xfrm>
        </p:spPr>
        <p:txBody>
          <a:bodyPr>
            <a:normAutofit fontScale="90000"/>
          </a:bodyPr>
          <a:lstStyle/>
          <a:p>
            <a:r>
              <a:rPr lang="en-IN" sz="4900" dirty="0" smtClean="0">
                <a:solidFill>
                  <a:schemeClr val="accent2"/>
                </a:solidFill>
              </a:rPr>
              <a:t> Focus:</a:t>
            </a:r>
            <a:br>
              <a:rPr lang="en-IN" sz="4900" dirty="0" smtClean="0">
                <a:solidFill>
                  <a:schemeClr val="accent2"/>
                </a:solidFill>
              </a:rPr>
            </a:br>
            <a:r>
              <a:rPr lang="en-IN" sz="2400" dirty="0" smtClean="0"/>
              <a:t/>
            </a:r>
            <a:br>
              <a:rPr lang="en-IN" sz="2400" dirty="0" smtClean="0"/>
            </a:br>
            <a:r>
              <a:rPr lang="en-IN" sz="2400" dirty="0" smtClean="0"/>
              <a:t/>
            </a:r>
            <a:br>
              <a:rPr lang="en-IN" sz="2400" dirty="0" smtClean="0"/>
            </a:br>
            <a:r>
              <a:rPr lang="en-IN" sz="2400" dirty="0" smtClean="0"/>
              <a:t>1. </a:t>
            </a:r>
            <a:r>
              <a:rPr lang="en-IN" sz="2400" dirty="0" smtClean="0">
                <a:solidFill>
                  <a:schemeClr val="tx1"/>
                </a:solidFill>
              </a:rPr>
              <a:t>Just by one click anybody can </a:t>
            </a:r>
            <a:br>
              <a:rPr lang="en-IN" sz="2400" dirty="0" smtClean="0">
                <a:solidFill>
                  <a:schemeClr val="tx1"/>
                </a:solidFill>
              </a:rPr>
            </a:br>
            <a:r>
              <a:rPr lang="en-IN" sz="2400" dirty="0">
                <a:solidFill>
                  <a:schemeClr val="tx1"/>
                </a:solidFill>
              </a:rPr>
              <a:t> </a:t>
            </a:r>
            <a:r>
              <a:rPr lang="en-IN" sz="2400" dirty="0" smtClean="0">
                <a:solidFill>
                  <a:schemeClr val="tx1"/>
                </a:solidFill>
              </a:rPr>
              <a:t>   access remedies sitting at  </a:t>
            </a:r>
            <a:br>
              <a:rPr lang="en-IN" sz="2400" dirty="0" smtClean="0">
                <a:solidFill>
                  <a:schemeClr val="tx1"/>
                </a:solidFill>
              </a:rPr>
            </a:br>
            <a:r>
              <a:rPr lang="en-IN" sz="2400" dirty="0">
                <a:solidFill>
                  <a:schemeClr val="tx1"/>
                </a:solidFill>
              </a:rPr>
              <a:t> </a:t>
            </a:r>
            <a:r>
              <a:rPr lang="en-IN" sz="2400" dirty="0" smtClean="0">
                <a:solidFill>
                  <a:schemeClr val="tx1"/>
                </a:solidFill>
              </a:rPr>
              <a:t>   home at free of cost. </a:t>
            </a:r>
            <a:r>
              <a:rPr lang="en-IN" sz="2400" dirty="0" smtClean="0"/>
              <a:t/>
            </a:r>
            <a:br>
              <a:rPr lang="en-IN" sz="2400" dirty="0" smtClean="0"/>
            </a:br>
            <a:r>
              <a:rPr lang="en-IN" sz="2400" dirty="0"/>
              <a:t/>
            </a:r>
            <a:br>
              <a:rPr lang="en-IN" sz="2400" dirty="0"/>
            </a:br>
            <a:r>
              <a:rPr lang="en-IN" sz="2400" dirty="0" smtClean="0"/>
              <a:t>2. </a:t>
            </a:r>
            <a:r>
              <a:rPr lang="en-IN" sz="2400" dirty="0" smtClean="0">
                <a:solidFill>
                  <a:schemeClr val="tx1"/>
                </a:solidFill>
              </a:rPr>
              <a:t>Even by using an Offline Android </a:t>
            </a:r>
            <a:br>
              <a:rPr lang="en-IN" sz="2400" dirty="0" smtClean="0">
                <a:solidFill>
                  <a:schemeClr val="tx1"/>
                </a:solidFill>
              </a:rPr>
            </a:br>
            <a:r>
              <a:rPr lang="en-IN" sz="2400" dirty="0">
                <a:solidFill>
                  <a:schemeClr val="tx1"/>
                </a:solidFill>
              </a:rPr>
              <a:t> </a:t>
            </a:r>
            <a:r>
              <a:rPr lang="en-IN" sz="2400" dirty="0" smtClean="0">
                <a:solidFill>
                  <a:schemeClr val="tx1"/>
                </a:solidFill>
              </a:rPr>
              <a:t>   App,</a:t>
            </a:r>
            <a:r>
              <a:rPr lang="en-IN" sz="2400" dirty="0">
                <a:solidFill>
                  <a:schemeClr val="tx1"/>
                </a:solidFill>
              </a:rPr>
              <a:t> </a:t>
            </a:r>
            <a:r>
              <a:rPr lang="en-IN" sz="2400" dirty="0" smtClean="0">
                <a:solidFill>
                  <a:schemeClr val="tx1"/>
                </a:solidFill>
              </a:rPr>
              <a:t>anyone can search for</a:t>
            </a:r>
            <a:br>
              <a:rPr lang="en-IN" sz="2400" dirty="0" smtClean="0">
                <a:solidFill>
                  <a:schemeClr val="tx1"/>
                </a:solidFill>
              </a:rPr>
            </a:br>
            <a:r>
              <a:rPr lang="en-IN" sz="2400" dirty="0">
                <a:solidFill>
                  <a:schemeClr val="tx1"/>
                </a:solidFill>
              </a:rPr>
              <a:t> </a:t>
            </a:r>
            <a:r>
              <a:rPr lang="en-IN" sz="2400" dirty="0" smtClean="0">
                <a:solidFill>
                  <a:schemeClr val="tx1"/>
                </a:solidFill>
              </a:rPr>
              <a:t>   remedies without having </a:t>
            </a:r>
            <a:br>
              <a:rPr lang="en-IN" sz="2400" dirty="0" smtClean="0">
                <a:solidFill>
                  <a:schemeClr val="tx1"/>
                </a:solidFill>
              </a:rPr>
            </a:br>
            <a:r>
              <a:rPr lang="en-IN" sz="2400" dirty="0">
                <a:solidFill>
                  <a:schemeClr val="tx1"/>
                </a:solidFill>
              </a:rPr>
              <a:t> </a:t>
            </a:r>
            <a:r>
              <a:rPr lang="en-IN" sz="2400" dirty="0" smtClean="0">
                <a:solidFill>
                  <a:schemeClr val="tx1"/>
                </a:solidFill>
              </a:rPr>
              <a:t>   internet facility.</a:t>
            </a:r>
            <a:br>
              <a:rPr lang="en-IN" sz="2400" dirty="0" smtClean="0">
                <a:solidFill>
                  <a:schemeClr val="tx1"/>
                </a:solidFill>
              </a:rPr>
            </a:br>
            <a:r>
              <a:rPr lang="en-IN" sz="2400" dirty="0"/>
              <a:t/>
            </a:r>
            <a:br>
              <a:rPr lang="en-IN" sz="2400" dirty="0"/>
            </a:br>
            <a:r>
              <a:rPr lang="en-IN" sz="2400" dirty="0" smtClean="0"/>
              <a:t>3. </a:t>
            </a:r>
            <a:r>
              <a:rPr lang="en-IN" sz="2400" dirty="0" smtClean="0">
                <a:solidFill>
                  <a:schemeClr val="tx1"/>
                </a:solidFill>
              </a:rPr>
              <a:t>Save money and be your own doctor.</a:t>
            </a:r>
            <a:endParaRPr lang="en-IN" sz="2000" dirty="0">
              <a:solidFill>
                <a:schemeClr val="tx1"/>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2524" y="1925575"/>
            <a:ext cx="3259769" cy="2729109"/>
          </a:xfrm>
          <a:prstGeom prst="rect">
            <a:avLst/>
          </a:prstGeom>
        </p:spPr>
      </p:pic>
    </p:spTree>
    <p:extLst>
      <p:ext uri="{BB962C8B-B14F-4D97-AF65-F5344CB8AC3E}">
        <p14:creationId xmlns:p14="http://schemas.microsoft.com/office/powerpoint/2010/main" val="8179453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740" y="374553"/>
            <a:ext cx="2723479" cy="1813721"/>
          </a:xfrm>
          <a:prstGeom prst="rect">
            <a:avLst/>
          </a:prstGeom>
          <a:ln w="38100">
            <a:solidFill>
              <a:schemeClr val="tx1"/>
            </a:solidFill>
          </a:ln>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6565" y="2413144"/>
            <a:ext cx="2132282" cy="1819209"/>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3494" y="2476875"/>
            <a:ext cx="3100625" cy="1343425"/>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57432" y="2507327"/>
            <a:ext cx="2352495" cy="1934741"/>
          </a:xfrm>
          <a:prstGeom prst="rect">
            <a:avLst/>
          </a:prstGeom>
          <a:ln w="38100">
            <a:solidFill>
              <a:schemeClr val="tx2"/>
            </a:solidFill>
          </a:ln>
        </p:spPr>
      </p:pic>
      <p:sp>
        <p:nvSpPr>
          <p:cNvPr id="15" name="Rectangle 14"/>
          <p:cNvSpPr/>
          <p:nvPr/>
        </p:nvSpPr>
        <p:spPr>
          <a:xfrm>
            <a:off x="4078816" y="2788966"/>
            <a:ext cx="2791469" cy="707886"/>
          </a:xfrm>
          <a:prstGeom prst="rect">
            <a:avLst/>
          </a:prstGeom>
          <a:noFill/>
        </p:spPr>
        <p:txBody>
          <a:bodyPr wrap="none" lIns="91440" tIns="45720" rIns="91440" bIns="45720">
            <a:spAutoFit/>
          </a:bodyPr>
          <a:lstStyle/>
          <a:p>
            <a:pPr algn="ctr"/>
            <a:r>
              <a:rPr lang="en-US" sz="4000" b="1" u="sng" cap="none" spc="0" dirty="0" smtClean="0">
                <a:ln w="22225">
                  <a:solidFill>
                    <a:schemeClr val="accent2"/>
                  </a:solidFill>
                  <a:prstDash val="solid"/>
                </a:ln>
                <a:solidFill>
                  <a:schemeClr val="accent2">
                    <a:lumMod val="40000"/>
                    <a:lumOff val="60000"/>
                  </a:schemeClr>
                </a:solidFill>
                <a:effectLst/>
              </a:rPr>
              <a:t>Work Done</a:t>
            </a:r>
            <a:endParaRPr lang="en-US" sz="4000" b="1" u="sng" cap="none" spc="0" dirty="0">
              <a:ln w="22225">
                <a:solidFill>
                  <a:schemeClr val="accent2"/>
                </a:solidFill>
                <a:prstDash val="solid"/>
              </a:ln>
              <a:solidFill>
                <a:schemeClr val="accent2">
                  <a:lumMod val="40000"/>
                  <a:lumOff val="60000"/>
                </a:schemeClr>
              </a:solidFill>
              <a:effectLst/>
            </a:endParaRPr>
          </a:p>
        </p:txBody>
      </p:sp>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6919" y="347073"/>
            <a:ext cx="2663365" cy="1819275"/>
          </a:xfrm>
          <a:prstGeom prst="rect">
            <a:avLst/>
          </a:prstGeom>
          <a:ln w="38100">
            <a:solidFill>
              <a:schemeClr val="tx1"/>
            </a:solidFill>
          </a:ln>
        </p:spPr>
      </p:pic>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34617" y="301097"/>
            <a:ext cx="3317621" cy="1865251"/>
          </a:xfrm>
          <a:prstGeom prst="rect">
            <a:avLst/>
          </a:prstGeom>
          <a:ln w="38100">
            <a:solidFill>
              <a:schemeClr val="tx1"/>
            </a:solidFill>
          </a:ln>
        </p:spPr>
      </p:pic>
      <p:pic>
        <p:nvPicPr>
          <p:cNvPr id="13" name="Picture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37757" y="4108901"/>
            <a:ext cx="3340687" cy="2466914"/>
          </a:xfrm>
          <a:prstGeom prst="rect">
            <a:avLst/>
          </a:prstGeom>
          <a:ln w="38100">
            <a:solidFill>
              <a:schemeClr val="tx1"/>
            </a:solidFill>
          </a:ln>
        </p:spPr>
      </p:pic>
      <p:pic>
        <p:nvPicPr>
          <p:cNvPr id="14" name="Picture 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5123" y="3820300"/>
            <a:ext cx="1889026" cy="2860158"/>
          </a:xfrm>
          <a:prstGeom prst="rect">
            <a:avLst/>
          </a:prstGeom>
          <a:ln w="38100">
            <a:solidFill>
              <a:schemeClr val="tx1"/>
            </a:solidFill>
          </a:ln>
        </p:spPr>
      </p:pic>
      <p:pic>
        <p:nvPicPr>
          <p:cNvPr id="5" name="Picture 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70284" y="4573332"/>
            <a:ext cx="3582848" cy="2182107"/>
          </a:xfrm>
          <a:prstGeom prst="rect">
            <a:avLst/>
          </a:prstGeom>
          <a:ln w="38100">
            <a:solidFill>
              <a:schemeClr val="tx1"/>
            </a:solidFill>
          </a:ln>
        </p:spPr>
      </p:pic>
    </p:spTree>
    <p:extLst>
      <p:ext uri="{BB962C8B-B14F-4D97-AF65-F5344CB8AC3E}">
        <p14:creationId xmlns:p14="http://schemas.microsoft.com/office/powerpoint/2010/main" val="843622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2753" y="433224"/>
            <a:ext cx="4773042" cy="1738489"/>
          </a:xfrm>
        </p:spPr>
        <p:txBody>
          <a:bodyPr>
            <a:normAutofit fontScale="90000"/>
          </a:bodyPr>
          <a:lstStyle/>
          <a:p>
            <a:r>
              <a:rPr lang="en-IN" dirty="0" smtClean="0">
                <a:solidFill>
                  <a:schemeClr val="accent2"/>
                </a:solidFill>
              </a:rPr>
              <a:t> </a:t>
            </a:r>
            <a:r>
              <a:rPr lang="en-IN" dirty="0">
                <a:solidFill>
                  <a:schemeClr val="accent2"/>
                </a:solidFill>
              </a:rPr>
              <a:t>1.Website          </a:t>
            </a:r>
            <a:r>
              <a:rPr lang="en-IN" sz="2400" dirty="0" smtClean="0"/>
              <a:t/>
            </a:r>
            <a:br>
              <a:rPr lang="en-IN" sz="2400" dirty="0" smtClean="0"/>
            </a:br>
            <a:r>
              <a:rPr lang="en-IN" sz="2400" dirty="0" smtClean="0"/>
              <a:t/>
            </a:r>
            <a:br>
              <a:rPr lang="en-IN" sz="2400" dirty="0" smtClean="0"/>
            </a:br>
            <a:r>
              <a:rPr lang="en-IN" sz="2400" dirty="0" smtClean="0"/>
              <a:t> </a:t>
            </a:r>
            <a:r>
              <a:rPr lang="en-IN" sz="2000" dirty="0" smtClean="0">
                <a:solidFill>
                  <a:schemeClr val="tx1"/>
                </a:solidFill>
              </a:rPr>
              <a:t>Hosted a website named </a:t>
            </a:r>
            <a:br>
              <a:rPr lang="en-IN" sz="2000" dirty="0" smtClean="0">
                <a:solidFill>
                  <a:schemeClr val="tx1"/>
                </a:solidFill>
              </a:rPr>
            </a:br>
            <a:r>
              <a:rPr lang="en-IN" sz="2000" dirty="0">
                <a:solidFill>
                  <a:schemeClr val="tx1"/>
                </a:solidFill>
              </a:rPr>
              <a:t> </a:t>
            </a:r>
            <a:r>
              <a:rPr lang="en-IN" sz="2000" dirty="0" smtClean="0">
                <a:solidFill>
                  <a:schemeClr val="tx1"/>
                </a:solidFill>
              </a:rPr>
              <a:t>“ </a:t>
            </a:r>
            <a:r>
              <a:rPr lang="en-IN" sz="2000" dirty="0" smtClean="0">
                <a:solidFill>
                  <a:schemeClr val="tx1"/>
                </a:solidFill>
                <a:hlinkClick r:id="rId2"/>
              </a:rPr>
              <a:t>www.remedyanytime.com</a:t>
            </a:r>
            <a:r>
              <a:rPr lang="en-IN" sz="2000" dirty="0" smtClean="0">
                <a:solidFill>
                  <a:schemeClr val="tx1"/>
                </a:solidFill>
              </a:rPr>
              <a:t> ”</a:t>
            </a:r>
            <a:br>
              <a:rPr lang="en-IN" sz="2000" dirty="0" smtClean="0">
                <a:solidFill>
                  <a:schemeClr val="tx1"/>
                </a:solidFill>
              </a:rPr>
            </a:br>
            <a:r>
              <a:rPr lang="en-IN" sz="2000" dirty="0">
                <a:solidFill>
                  <a:schemeClr val="tx1"/>
                </a:solidFill>
              </a:rPr>
              <a:t/>
            </a:r>
            <a:br>
              <a:rPr lang="en-IN" sz="2000" dirty="0">
                <a:solidFill>
                  <a:schemeClr val="tx1"/>
                </a:solidFill>
              </a:rPr>
            </a:br>
            <a:r>
              <a:rPr lang="en-IN" sz="2000" dirty="0" smtClean="0">
                <a:solidFill>
                  <a:schemeClr val="tx1"/>
                </a:solidFill>
              </a:rPr>
              <a:t/>
            </a:r>
            <a:br>
              <a:rPr lang="en-IN" sz="2000" dirty="0" smtClean="0">
                <a:solidFill>
                  <a:schemeClr val="tx1"/>
                </a:solidFill>
              </a:rPr>
            </a:br>
            <a:r>
              <a:rPr lang="en-IN" sz="2000" dirty="0">
                <a:solidFill>
                  <a:schemeClr val="tx1"/>
                </a:solidFill>
              </a:rPr>
              <a:t/>
            </a:r>
            <a:br>
              <a:rPr lang="en-IN" sz="2000" dirty="0">
                <a:solidFill>
                  <a:schemeClr val="tx1"/>
                </a:solidFill>
              </a:rPr>
            </a:br>
            <a:r>
              <a:rPr lang="en-IN" sz="2000" dirty="0" smtClean="0">
                <a:solidFill>
                  <a:schemeClr val="tx1"/>
                </a:solidFill>
              </a:rPr>
              <a:t/>
            </a:r>
            <a:br>
              <a:rPr lang="en-IN" sz="2000" dirty="0" smtClean="0">
                <a:solidFill>
                  <a:schemeClr val="tx1"/>
                </a:solidFill>
              </a:rPr>
            </a:br>
            <a:r>
              <a:rPr lang="en-IN" sz="2000" dirty="0">
                <a:solidFill>
                  <a:schemeClr val="tx1"/>
                </a:solidFill>
              </a:rPr>
              <a:t/>
            </a:r>
            <a:br>
              <a:rPr lang="en-IN" sz="2000" dirty="0">
                <a:solidFill>
                  <a:schemeClr val="tx1"/>
                </a:solidFill>
              </a:rPr>
            </a:br>
            <a:r>
              <a:rPr lang="en-IN" sz="2000" dirty="0" smtClean="0">
                <a:solidFill>
                  <a:schemeClr val="tx1"/>
                </a:solidFill>
              </a:rPr>
              <a:t/>
            </a:r>
            <a:br>
              <a:rPr lang="en-IN" sz="2000" dirty="0" smtClean="0">
                <a:solidFill>
                  <a:schemeClr val="tx1"/>
                </a:solidFill>
              </a:rPr>
            </a:br>
            <a:r>
              <a:rPr lang="en-IN" sz="2000" dirty="0" smtClean="0">
                <a:solidFill>
                  <a:schemeClr val="tx1"/>
                </a:solidFill>
              </a:rPr>
              <a:t/>
            </a:r>
            <a:br>
              <a:rPr lang="en-IN" sz="2000" dirty="0" smtClean="0">
                <a:solidFill>
                  <a:schemeClr val="tx1"/>
                </a:solidFill>
              </a:rPr>
            </a:br>
            <a:r>
              <a:rPr lang="en-IN" sz="2400" dirty="0"/>
              <a:t/>
            </a:r>
            <a:br>
              <a:rPr lang="en-IN" sz="2400" dirty="0"/>
            </a:br>
            <a:endParaRPr lang="en-IN" sz="2000" dirty="0">
              <a:solidFill>
                <a:schemeClr val="tx1"/>
              </a:solidFill>
            </a:endParaRPr>
          </a:p>
        </p:txBody>
      </p:sp>
      <p:sp>
        <p:nvSpPr>
          <p:cNvPr id="3" name="TextBox 2"/>
          <p:cNvSpPr txBox="1"/>
          <p:nvPr/>
        </p:nvSpPr>
        <p:spPr>
          <a:xfrm>
            <a:off x="1437891" y="5766163"/>
            <a:ext cx="3837904" cy="369332"/>
          </a:xfrm>
          <a:prstGeom prst="rect">
            <a:avLst/>
          </a:prstGeom>
          <a:noFill/>
        </p:spPr>
        <p:txBody>
          <a:bodyPr wrap="square" rtlCol="0">
            <a:spAutoFit/>
          </a:bodyPr>
          <a:lstStyle/>
          <a:p>
            <a:r>
              <a:rPr lang="en-IN" dirty="0" smtClean="0"/>
              <a:t>(Introduction Page)</a:t>
            </a:r>
            <a:endParaRPr lang="en-IN" dirty="0"/>
          </a:p>
        </p:txBody>
      </p:sp>
      <p:sp>
        <p:nvSpPr>
          <p:cNvPr id="4" name="TextBox 3"/>
          <p:cNvSpPr txBox="1"/>
          <p:nvPr/>
        </p:nvSpPr>
        <p:spPr>
          <a:xfrm>
            <a:off x="6030110" y="2752954"/>
            <a:ext cx="3129346" cy="369332"/>
          </a:xfrm>
          <a:prstGeom prst="rect">
            <a:avLst/>
          </a:prstGeom>
          <a:noFill/>
        </p:spPr>
        <p:txBody>
          <a:bodyPr wrap="square" rtlCol="0">
            <a:spAutoFit/>
          </a:bodyPr>
          <a:lstStyle/>
          <a:p>
            <a:r>
              <a:rPr lang="en-IN" dirty="0" smtClean="0"/>
              <a:t>(Point to point Explanation)</a:t>
            </a:r>
            <a:endParaRPr lang="en-IN" dirty="0"/>
          </a:p>
        </p:txBody>
      </p:sp>
      <p:sp>
        <p:nvSpPr>
          <p:cNvPr id="5" name="TextBox 4"/>
          <p:cNvSpPr txBox="1"/>
          <p:nvPr/>
        </p:nvSpPr>
        <p:spPr>
          <a:xfrm>
            <a:off x="6287687" y="6152323"/>
            <a:ext cx="3129346" cy="369332"/>
          </a:xfrm>
          <a:prstGeom prst="rect">
            <a:avLst/>
          </a:prstGeom>
          <a:noFill/>
        </p:spPr>
        <p:txBody>
          <a:bodyPr wrap="square" rtlCol="0">
            <a:spAutoFit/>
          </a:bodyPr>
          <a:lstStyle/>
          <a:p>
            <a:r>
              <a:rPr lang="en-IN" dirty="0" smtClean="0"/>
              <a:t>(Categorised Remedies)</a:t>
            </a:r>
            <a:endParaRPr lang="en-IN"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0794" y="438206"/>
            <a:ext cx="3741073" cy="2314748"/>
          </a:xfrm>
          <a:prstGeom prst="rect">
            <a:avLst/>
          </a:prstGeom>
          <a:ln w="38100">
            <a:solidFill>
              <a:schemeClr val="tx1"/>
            </a:solidFill>
          </a:ln>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179" y="2547339"/>
            <a:ext cx="3785912" cy="2387846"/>
          </a:xfrm>
          <a:prstGeom prst="rect">
            <a:avLst/>
          </a:prstGeom>
          <a:ln w="38100">
            <a:solidFill>
              <a:schemeClr val="tx1"/>
            </a:solidFill>
          </a:ln>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0794" y="3734874"/>
            <a:ext cx="3741073" cy="2400622"/>
          </a:xfrm>
          <a:prstGeom prst="rect">
            <a:avLst/>
          </a:prstGeom>
          <a:ln w="38100">
            <a:solidFill>
              <a:schemeClr val="tx1"/>
            </a:solidFill>
          </a:ln>
        </p:spPr>
      </p:pic>
    </p:spTree>
    <p:extLst>
      <p:ext uri="{BB962C8B-B14F-4D97-AF65-F5344CB8AC3E}">
        <p14:creationId xmlns:p14="http://schemas.microsoft.com/office/powerpoint/2010/main" val="20490012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624" y="699911"/>
            <a:ext cx="7519581" cy="1738489"/>
          </a:xfrm>
        </p:spPr>
        <p:txBody>
          <a:bodyPr>
            <a:normAutofit fontScale="90000"/>
          </a:bodyPr>
          <a:lstStyle/>
          <a:p>
            <a:r>
              <a:rPr lang="en-IN" dirty="0" smtClean="0">
                <a:solidFill>
                  <a:schemeClr val="accent2"/>
                </a:solidFill>
              </a:rPr>
              <a:t>          </a:t>
            </a:r>
            <a:r>
              <a:rPr lang="en-IN" sz="2400" dirty="0" smtClean="0"/>
              <a:t/>
            </a:r>
            <a:br>
              <a:rPr lang="en-IN" sz="2400" dirty="0" smtClean="0"/>
            </a:br>
            <a:r>
              <a:rPr lang="en-IN" sz="2400" dirty="0" smtClean="0"/>
              <a:t/>
            </a:r>
            <a:br>
              <a:rPr lang="en-IN" sz="2400" dirty="0" smtClean="0"/>
            </a:br>
            <a:r>
              <a:rPr lang="en-IN" sz="2000" dirty="0" smtClean="0">
                <a:solidFill>
                  <a:schemeClr val="tx1"/>
                </a:solidFill>
                <a:hlinkClick r:id="rId2"/>
              </a:rPr>
              <a:t>www.remedyanytime.com</a:t>
            </a:r>
            <a:r>
              <a:rPr lang="en-IN" sz="2000" dirty="0" smtClean="0">
                <a:solidFill>
                  <a:schemeClr val="tx1"/>
                </a:solidFill>
              </a:rPr>
              <a:t> provides easy user-friendly interface. </a:t>
            </a:r>
            <a:br>
              <a:rPr lang="en-IN" sz="2000" dirty="0" smtClean="0">
                <a:solidFill>
                  <a:schemeClr val="tx1"/>
                </a:solidFill>
              </a:rPr>
            </a:br>
            <a:r>
              <a:rPr lang="en-IN" sz="2000" dirty="0" smtClean="0">
                <a:solidFill>
                  <a:schemeClr val="tx1"/>
                </a:solidFill>
              </a:rPr>
              <a:t>    </a:t>
            </a:r>
            <a:r>
              <a:rPr lang="en-IN" sz="2000" dirty="0">
                <a:solidFill>
                  <a:schemeClr val="tx1"/>
                </a:solidFill>
              </a:rPr>
              <a:t/>
            </a:r>
            <a:br>
              <a:rPr lang="en-IN" sz="2000" dirty="0">
                <a:solidFill>
                  <a:schemeClr val="tx1"/>
                </a:solidFill>
              </a:rPr>
            </a:br>
            <a:r>
              <a:rPr lang="en-IN" sz="2000" dirty="0">
                <a:solidFill>
                  <a:schemeClr val="tx1"/>
                </a:solidFill>
              </a:rPr>
              <a:t/>
            </a:r>
            <a:br>
              <a:rPr lang="en-IN" sz="2000" dirty="0">
                <a:solidFill>
                  <a:schemeClr val="tx1"/>
                </a:solidFill>
              </a:rPr>
            </a:br>
            <a:r>
              <a:rPr lang="en-IN" sz="2000" dirty="0">
                <a:solidFill>
                  <a:schemeClr val="tx1"/>
                </a:solidFill>
              </a:rPr>
              <a:t/>
            </a:r>
            <a:br>
              <a:rPr lang="en-IN" sz="2000" dirty="0">
                <a:solidFill>
                  <a:schemeClr val="tx1"/>
                </a:solidFill>
              </a:rPr>
            </a:br>
            <a:r>
              <a:rPr lang="en-IN" sz="2000" dirty="0" smtClean="0">
                <a:solidFill>
                  <a:schemeClr val="tx1"/>
                </a:solidFill>
              </a:rPr>
              <a:t/>
            </a:r>
            <a:br>
              <a:rPr lang="en-IN" sz="2000" dirty="0" smtClean="0">
                <a:solidFill>
                  <a:schemeClr val="tx1"/>
                </a:solidFill>
              </a:rPr>
            </a:br>
            <a:r>
              <a:rPr lang="en-IN" sz="2000" dirty="0">
                <a:solidFill>
                  <a:schemeClr val="tx1"/>
                </a:solidFill>
              </a:rPr>
              <a:t/>
            </a:r>
            <a:br>
              <a:rPr lang="en-IN" sz="2000" dirty="0">
                <a:solidFill>
                  <a:schemeClr val="tx1"/>
                </a:solidFill>
              </a:rPr>
            </a:br>
            <a:r>
              <a:rPr lang="en-IN" sz="2000" dirty="0" smtClean="0">
                <a:solidFill>
                  <a:schemeClr val="tx1"/>
                </a:solidFill>
              </a:rPr>
              <a:t/>
            </a:r>
            <a:br>
              <a:rPr lang="en-IN" sz="2000" dirty="0" smtClean="0">
                <a:solidFill>
                  <a:schemeClr val="tx1"/>
                </a:solidFill>
              </a:rPr>
            </a:br>
            <a:r>
              <a:rPr lang="en-IN" sz="2000" dirty="0">
                <a:solidFill>
                  <a:schemeClr val="tx1"/>
                </a:solidFill>
              </a:rPr>
              <a:t/>
            </a:r>
            <a:br>
              <a:rPr lang="en-IN" sz="2000" dirty="0">
                <a:solidFill>
                  <a:schemeClr val="tx1"/>
                </a:solidFill>
              </a:rPr>
            </a:br>
            <a:r>
              <a:rPr lang="en-IN" sz="2000" dirty="0" smtClean="0">
                <a:solidFill>
                  <a:schemeClr val="tx1"/>
                </a:solidFill>
              </a:rPr>
              <a:t/>
            </a:r>
            <a:br>
              <a:rPr lang="en-IN" sz="2000" dirty="0" smtClean="0">
                <a:solidFill>
                  <a:schemeClr val="tx1"/>
                </a:solidFill>
              </a:rPr>
            </a:br>
            <a:r>
              <a:rPr lang="en-IN" sz="2000" dirty="0" smtClean="0">
                <a:solidFill>
                  <a:schemeClr val="tx1"/>
                </a:solidFill>
              </a:rPr>
              <a:t/>
            </a:r>
            <a:br>
              <a:rPr lang="en-IN" sz="2000" dirty="0" smtClean="0">
                <a:solidFill>
                  <a:schemeClr val="tx1"/>
                </a:solidFill>
              </a:rPr>
            </a:br>
            <a:r>
              <a:rPr lang="en-IN" sz="2400" dirty="0"/>
              <a:t/>
            </a:r>
            <a:br>
              <a:rPr lang="en-IN" sz="2400" dirty="0"/>
            </a:br>
            <a:endParaRPr lang="en-IN" sz="2000" dirty="0">
              <a:solidFill>
                <a:schemeClr val="tx1"/>
              </a:solidFill>
            </a:endParaRPr>
          </a:p>
        </p:txBody>
      </p:sp>
      <p:sp>
        <p:nvSpPr>
          <p:cNvPr id="3" name="TextBox 2"/>
          <p:cNvSpPr txBox="1"/>
          <p:nvPr/>
        </p:nvSpPr>
        <p:spPr>
          <a:xfrm>
            <a:off x="1146220" y="5504681"/>
            <a:ext cx="8628845" cy="369332"/>
          </a:xfrm>
          <a:prstGeom prst="rect">
            <a:avLst/>
          </a:prstGeom>
          <a:noFill/>
        </p:spPr>
        <p:txBody>
          <a:bodyPr wrap="square" rtlCol="0">
            <a:spAutoFit/>
          </a:bodyPr>
          <a:lstStyle/>
          <a:p>
            <a:r>
              <a:rPr lang="en-US" dirty="0" smtClean="0"/>
              <a:t>            (Dictionary)                                  (Other than Remedies)</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9071" y="3208228"/>
            <a:ext cx="3585531" cy="2296453"/>
          </a:xfrm>
          <a:prstGeom prst="rect">
            <a:avLst/>
          </a:prstGeom>
          <a:ln w="38100">
            <a:solidFill>
              <a:schemeClr val="tx1"/>
            </a:solidFill>
          </a:ln>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5098" y="3208228"/>
            <a:ext cx="3380316" cy="2296453"/>
          </a:xfrm>
          <a:prstGeom prst="rect">
            <a:avLst/>
          </a:prstGeom>
          <a:ln w="38100">
            <a:solidFill>
              <a:schemeClr val="tx1"/>
            </a:solidFill>
          </a:ln>
        </p:spPr>
      </p:pic>
    </p:spTree>
    <p:extLst>
      <p:ext uri="{BB962C8B-B14F-4D97-AF65-F5344CB8AC3E}">
        <p14:creationId xmlns:p14="http://schemas.microsoft.com/office/powerpoint/2010/main" val="36919459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Statistics:</a:t>
            </a:r>
            <a:endParaRPr lang="en-US" sz="32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47671" y="1930400"/>
            <a:ext cx="5868306" cy="3494814"/>
          </a:xfrm>
          <a:ln w="38100">
            <a:solidFill>
              <a:schemeClr val="tx1"/>
            </a:solidFill>
          </a:ln>
        </p:spPr>
      </p:pic>
      <p:sp>
        <p:nvSpPr>
          <p:cNvPr id="5" name="TextBox 4"/>
          <p:cNvSpPr txBox="1"/>
          <p:nvPr/>
        </p:nvSpPr>
        <p:spPr>
          <a:xfrm>
            <a:off x="412125" y="1777285"/>
            <a:ext cx="3734873" cy="3139321"/>
          </a:xfrm>
          <a:prstGeom prst="rect">
            <a:avLst/>
          </a:prstGeom>
          <a:noFill/>
        </p:spPr>
        <p:txBody>
          <a:bodyPr wrap="square" rtlCol="0">
            <a:spAutoFit/>
          </a:bodyPr>
          <a:lstStyle/>
          <a:p>
            <a:r>
              <a:rPr lang="en-US" dirty="0" smtClean="0"/>
              <a:t>1.We got 483 unique users till</a:t>
            </a:r>
          </a:p>
          <a:p>
            <a:r>
              <a:rPr lang="en-US" dirty="0" smtClean="0"/>
              <a:t>30</a:t>
            </a:r>
            <a:r>
              <a:rPr lang="en-US" baseline="30000" dirty="0" smtClean="0"/>
              <a:t>th</a:t>
            </a:r>
            <a:r>
              <a:rPr lang="en-US" dirty="0" smtClean="0"/>
              <a:t> March,2015.</a:t>
            </a:r>
          </a:p>
          <a:p>
            <a:endParaRPr lang="en-US" dirty="0"/>
          </a:p>
          <a:p>
            <a:endParaRPr lang="en-US" dirty="0" smtClean="0"/>
          </a:p>
          <a:p>
            <a:r>
              <a:rPr lang="en-US" dirty="0" smtClean="0"/>
              <a:t>2.We got around 8500 hits  on our website till date(nearly 14 hits per visit)</a:t>
            </a:r>
          </a:p>
          <a:p>
            <a:endParaRPr lang="en-US" dirty="0"/>
          </a:p>
          <a:p>
            <a:r>
              <a:rPr lang="en-US" dirty="0" smtClean="0"/>
              <a:t>3.Data is collected from our Hosting service(</a:t>
            </a:r>
            <a:r>
              <a:rPr lang="en-US" dirty="0" err="1" smtClean="0"/>
              <a:t>GoDaddy</a:t>
            </a:r>
            <a:r>
              <a:rPr lang="en-US" dirty="0" smtClean="0"/>
              <a:t>).</a:t>
            </a:r>
          </a:p>
          <a:p>
            <a:endParaRPr lang="en-US" dirty="0"/>
          </a:p>
        </p:txBody>
      </p:sp>
    </p:spTree>
    <p:extLst>
      <p:ext uri="{BB962C8B-B14F-4D97-AF65-F5344CB8AC3E}">
        <p14:creationId xmlns:p14="http://schemas.microsoft.com/office/powerpoint/2010/main" val="1397865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231" y="146119"/>
            <a:ext cx="9721868" cy="2004652"/>
          </a:xfrm>
        </p:spPr>
        <p:txBody>
          <a:bodyPr>
            <a:normAutofit fontScale="90000"/>
          </a:bodyPr>
          <a:lstStyle/>
          <a:p>
            <a:r>
              <a:rPr lang="en-IN" dirty="0" smtClean="0">
                <a:solidFill>
                  <a:schemeClr val="accent2"/>
                </a:solidFill>
              </a:rPr>
              <a:t> 2.Android App            </a:t>
            </a:r>
            <a:r>
              <a:rPr lang="en-IN" sz="2400" dirty="0" smtClean="0"/>
              <a:t/>
            </a:r>
            <a:br>
              <a:rPr lang="en-IN" sz="2400" dirty="0" smtClean="0"/>
            </a:br>
            <a:r>
              <a:rPr lang="en-IN" sz="2400" dirty="0" smtClean="0"/>
              <a:t/>
            </a:r>
            <a:br>
              <a:rPr lang="en-IN" sz="2400" dirty="0" smtClean="0"/>
            </a:br>
            <a:r>
              <a:rPr lang="en-IN" sz="2000" dirty="0" smtClean="0">
                <a:solidFill>
                  <a:schemeClr val="tx1"/>
                </a:solidFill>
              </a:rPr>
              <a:t>Launched an Offline Android App for mobile</a:t>
            </a:r>
            <a:r>
              <a:rPr lang="en-IN" sz="2000" dirty="0">
                <a:solidFill>
                  <a:schemeClr val="tx1"/>
                </a:solidFill>
              </a:rPr>
              <a:t> </a:t>
            </a:r>
            <a:r>
              <a:rPr lang="en-IN" sz="2000" dirty="0" smtClean="0">
                <a:solidFill>
                  <a:schemeClr val="tx1"/>
                </a:solidFill>
              </a:rPr>
              <a:t>users.</a:t>
            </a:r>
            <a:br>
              <a:rPr lang="en-IN" sz="2000" dirty="0" smtClean="0">
                <a:solidFill>
                  <a:schemeClr val="tx1"/>
                </a:solidFill>
              </a:rPr>
            </a:br>
            <a:r>
              <a:rPr lang="en-IN" sz="2000" dirty="0" smtClean="0">
                <a:solidFill>
                  <a:schemeClr val="tx1"/>
                </a:solidFill>
              </a:rPr>
              <a:t/>
            </a:r>
            <a:br>
              <a:rPr lang="en-IN" sz="2000" dirty="0" smtClean="0">
                <a:solidFill>
                  <a:schemeClr val="tx1"/>
                </a:solidFill>
              </a:rPr>
            </a:br>
            <a:r>
              <a:rPr lang="en-IN" sz="2000" dirty="0" smtClean="0">
                <a:solidFill>
                  <a:schemeClr val="tx1"/>
                </a:solidFill>
              </a:rPr>
              <a:t>This app added sustainability to</a:t>
            </a:r>
            <a:r>
              <a:rPr lang="en-IN" sz="2000" dirty="0">
                <a:solidFill>
                  <a:schemeClr val="tx1"/>
                </a:solidFill>
              </a:rPr>
              <a:t> </a:t>
            </a:r>
            <a:r>
              <a:rPr lang="en-IN" sz="2000" dirty="0" smtClean="0">
                <a:solidFill>
                  <a:schemeClr val="tx1"/>
                </a:solidFill>
              </a:rPr>
              <a:t>our Project.</a:t>
            </a:r>
            <a:br>
              <a:rPr lang="en-IN" sz="2000" dirty="0" smtClean="0">
                <a:solidFill>
                  <a:schemeClr val="tx1"/>
                </a:solidFill>
              </a:rPr>
            </a:br>
            <a:r>
              <a:rPr lang="en-IN" sz="2000" dirty="0">
                <a:solidFill>
                  <a:schemeClr val="tx1"/>
                </a:solidFill>
              </a:rPr>
              <a:t/>
            </a:r>
            <a:br>
              <a:rPr lang="en-IN" sz="2000" dirty="0">
                <a:solidFill>
                  <a:schemeClr val="tx1"/>
                </a:solidFill>
              </a:rPr>
            </a:br>
            <a:endParaRPr lang="en-IN" sz="2000" dirty="0">
              <a:solidFill>
                <a:schemeClr val="tx1"/>
              </a:solidFill>
            </a:endParaRPr>
          </a:p>
        </p:txBody>
      </p:sp>
      <p:sp>
        <p:nvSpPr>
          <p:cNvPr id="7" name="Right Arrow 6"/>
          <p:cNvSpPr/>
          <p:nvPr/>
        </p:nvSpPr>
        <p:spPr>
          <a:xfrm>
            <a:off x="2650367" y="4056845"/>
            <a:ext cx="635360" cy="2833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5558411" y="4056844"/>
            <a:ext cx="635360" cy="2833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8603575" y="4056844"/>
            <a:ext cx="635360" cy="2833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9633" y="2511607"/>
            <a:ext cx="2296929" cy="3714986"/>
          </a:xfrm>
          <a:prstGeom prst="rect">
            <a:avLst/>
          </a:prstGeom>
          <a:ln w="38100">
            <a:solidFill>
              <a:schemeClr val="tx1"/>
            </a:solidFill>
          </a:ln>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5949" y="2511607"/>
            <a:ext cx="2209366" cy="3714985"/>
          </a:xfrm>
          <a:prstGeom prst="rect">
            <a:avLst/>
          </a:prstGeom>
          <a:ln w="38100">
            <a:solidFill>
              <a:schemeClr val="tx1"/>
            </a:solidFill>
          </a:ln>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4826" y="2511607"/>
            <a:ext cx="2089679" cy="3714985"/>
          </a:xfrm>
          <a:prstGeom prst="rect">
            <a:avLst/>
          </a:prstGeom>
          <a:ln w="38100">
            <a:solidFill>
              <a:schemeClr val="tx1"/>
            </a:solidFill>
          </a:ln>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02870" y="2511607"/>
            <a:ext cx="2089679" cy="3714985"/>
          </a:xfrm>
          <a:prstGeom prst="rect">
            <a:avLst/>
          </a:prstGeom>
          <a:ln w="38100">
            <a:solidFill>
              <a:schemeClr val="tx1"/>
            </a:solidFill>
          </a:ln>
        </p:spPr>
      </p:pic>
    </p:spTree>
    <p:extLst>
      <p:ext uri="{BB962C8B-B14F-4D97-AF65-F5344CB8AC3E}">
        <p14:creationId xmlns:p14="http://schemas.microsoft.com/office/powerpoint/2010/main" val="24629664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5253" y="825641"/>
            <a:ext cx="7149635" cy="1704622"/>
          </a:xfrm>
        </p:spPr>
        <p:txBody>
          <a:bodyPr>
            <a:normAutofit fontScale="90000"/>
          </a:bodyPr>
          <a:lstStyle/>
          <a:p>
            <a:r>
              <a:rPr lang="en-IN" dirty="0" smtClean="0">
                <a:solidFill>
                  <a:schemeClr val="accent2"/>
                </a:solidFill>
              </a:rPr>
              <a:t>3.Guidance from Experts : </a:t>
            </a:r>
            <a:br>
              <a:rPr lang="en-IN" dirty="0" smtClean="0">
                <a:solidFill>
                  <a:schemeClr val="accent2"/>
                </a:solidFill>
              </a:rPr>
            </a:br>
            <a:r>
              <a:rPr lang="en-IN" sz="2400" dirty="0" smtClean="0"/>
              <a:t/>
            </a:r>
            <a:br>
              <a:rPr lang="en-IN" sz="2400" dirty="0" smtClean="0"/>
            </a:br>
            <a:r>
              <a:rPr lang="en-IN" sz="2000" dirty="0" smtClean="0">
                <a:solidFill>
                  <a:schemeClr val="tx1"/>
                </a:solidFill>
              </a:rPr>
              <a:t>Guidance </a:t>
            </a:r>
            <a:r>
              <a:rPr lang="en-IN" sz="2000" dirty="0">
                <a:solidFill>
                  <a:schemeClr val="tx1"/>
                </a:solidFill>
              </a:rPr>
              <a:t>from Dr. Ravindra </a:t>
            </a:r>
            <a:r>
              <a:rPr lang="en-IN" sz="2000" dirty="0" err="1">
                <a:solidFill>
                  <a:schemeClr val="tx1"/>
                </a:solidFill>
              </a:rPr>
              <a:t>Kharat</a:t>
            </a:r>
            <a:r>
              <a:rPr lang="en-IN" sz="2000" dirty="0">
                <a:solidFill>
                  <a:schemeClr val="tx1"/>
                </a:solidFill>
              </a:rPr>
              <a:t> </a:t>
            </a:r>
            <a:r>
              <a:rPr lang="en-IN" sz="2000" dirty="0" smtClean="0">
                <a:solidFill>
                  <a:schemeClr val="tx1"/>
                </a:solidFill>
              </a:rPr>
              <a:t> and from Dr. Muley.</a:t>
            </a:r>
            <a:br>
              <a:rPr lang="en-IN" sz="2000" dirty="0" smtClean="0">
                <a:solidFill>
                  <a:schemeClr val="tx1"/>
                </a:solidFill>
              </a:rPr>
            </a:br>
            <a:r>
              <a:rPr lang="en-IN" sz="2000" dirty="0" smtClean="0">
                <a:solidFill>
                  <a:schemeClr val="tx1"/>
                </a:solidFill>
              </a:rPr>
              <a:t> </a:t>
            </a:r>
            <a:r>
              <a:rPr lang="en-IN" sz="2000" dirty="0">
                <a:solidFill>
                  <a:schemeClr val="tx1"/>
                </a:solidFill>
              </a:rPr>
              <a:t/>
            </a:r>
            <a:br>
              <a:rPr lang="en-IN" sz="2000" dirty="0">
                <a:solidFill>
                  <a:schemeClr val="tx1"/>
                </a:solidFill>
              </a:rPr>
            </a:br>
            <a:r>
              <a:rPr lang="en-IN" sz="2400" dirty="0" smtClean="0"/>
              <a:t/>
            </a:r>
            <a:br>
              <a:rPr lang="en-IN" sz="2400" dirty="0" smtClean="0"/>
            </a:br>
            <a:endParaRPr lang="en-IN" sz="2000" dirty="0">
              <a:solidFill>
                <a:schemeClr val="tx1"/>
              </a:solidFill>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5222" y="2530263"/>
            <a:ext cx="3439384" cy="2843952"/>
          </a:xfrm>
          <a:prstGeom prst="rect">
            <a:avLst/>
          </a:prstGeom>
          <a:ln w="38100">
            <a:solidFill>
              <a:schemeClr val="tx1"/>
            </a:solidFill>
          </a:ln>
        </p:spPr>
      </p:pic>
      <p:sp>
        <p:nvSpPr>
          <p:cNvPr id="3" name="TextBox 2"/>
          <p:cNvSpPr txBox="1"/>
          <p:nvPr/>
        </p:nvSpPr>
        <p:spPr>
          <a:xfrm>
            <a:off x="1255643" y="5550793"/>
            <a:ext cx="6796844" cy="369332"/>
          </a:xfrm>
          <a:prstGeom prst="rect">
            <a:avLst/>
          </a:prstGeom>
          <a:noFill/>
        </p:spPr>
        <p:txBody>
          <a:bodyPr wrap="square" rtlCol="0">
            <a:spAutoFit/>
          </a:bodyPr>
          <a:lstStyle/>
          <a:p>
            <a:r>
              <a:rPr lang="en-US" dirty="0" smtClean="0"/>
              <a:t>(With Dr. </a:t>
            </a:r>
            <a:r>
              <a:rPr lang="en-US" dirty="0" err="1" smtClean="0"/>
              <a:t>Ravindra</a:t>
            </a:r>
            <a:r>
              <a:rPr lang="en-US" dirty="0" smtClean="0"/>
              <a:t> </a:t>
            </a:r>
            <a:r>
              <a:rPr lang="en-US" dirty="0" err="1" smtClean="0"/>
              <a:t>Kharat</a:t>
            </a:r>
            <a:r>
              <a:rPr lang="en-US" dirty="0" smtClean="0"/>
              <a:t>)                             (With Dr. </a:t>
            </a:r>
            <a:r>
              <a:rPr lang="en-US" dirty="0" err="1" smtClean="0"/>
              <a:t>Muley</a:t>
            </a:r>
            <a:r>
              <a:rPr lang="en-US" dirty="0" smtClean="0"/>
              <a:t>)</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914" y="2511875"/>
            <a:ext cx="3672115" cy="2862340"/>
          </a:xfrm>
          <a:prstGeom prst="rect">
            <a:avLst/>
          </a:prstGeom>
          <a:ln w="38100">
            <a:solidFill>
              <a:schemeClr val="tx1"/>
            </a:solidFill>
          </a:ln>
        </p:spPr>
      </p:pic>
    </p:spTree>
    <p:extLst>
      <p:ext uri="{BB962C8B-B14F-4D97-AF65-F5344CB8AC3E}">
        <p14:creationId xmlns:p14="http://schemas.microsoft.com/office/powerpoint/2010/main" val="36482197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1554</TotalTime>
  <Words>271</Words>
  <Application>Microsoft Office PowerPoint</Application>
  <PresentationFormat>Widescreen</PresentationFormat>
  <Paragraphs>48</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Baskerville Old Face</vt:lpstr>
      <vt:lpstr>Script MT Bold</vt:lpstr>
      <vt:lpstr>Trebuchet MS</vt:lpstr>
      <vt:lpstr>Wingdings 3</vt:lpstr>
      <vt:lpstr>Facet</vt:lpstr>
      <vt:lpstr>Project name:   The Power Of                                Ancient Indian Medicines             Sector:  3H   Project code:  HH14020            College: Government College Of                         Engineering Aurangabad            Mentor: Sayali Pawar</vt:lpstr>
      <vt:lpstr> Objectives:    1. Dream India Disease Free.  2. Create Awareness about The      Power Of Ancient Indian       Remedies.  3. Provide remedies for free and     be supportive at Odd Times. </vt:lpstr>
      <vt:lpstr> Focus:   1. Just by one click anybody can      access remedies sitting at       home at free of cost.   2. Even by using an Offline Android      App, anyone can search for     remedies without having      internet facility.  3. Save money and be your own doctor.</vt:lpstr>
      <vt:lpstr>PowerPoint Presentation</vt:lpstr>
      <vt:lpstr> 1.Website             Hosted a website named   “ www.remedyanytime.com ”         </vt:lpstr>
      <vt:lpstr>            www.remedyanytime.com provides easy user-friendly interface.                </vt:lpstr>
      <vt:lpstr>Statistics:</vt:lpstr>
      <vt:lpstr> 2.Android App              Launched an Offline Android App for mobile users.  This app added sustainability to our Project.  </vt:lpstr>
      <vt:lpstr>3.Guidance from Experts :   Guidance from Dr. Ravindra Kharat  and from Dr. Muley.    </vt:lpstr>
      <vt:lpstr>              4.Awareness Campaign Initiated….  Initiated awareness about home remedies with the help of social    networking sites like Facebook    Awareness through face to face interaction in the colleges.  </vt:lpstr>
      <vt:lpstr>5.Support from Organizations   Consulted Organizations which have large social contacts to boost the campaign of     awareness.    Like    A. Rotract Club    B. Hasya Club    C. Garware  Community Centre    </vt:lpstr>
      <vt:lpstr>6.Seminar (Ancient Remedies for Modern Time…)               Organized a seminar on 15th Feb.  Aware people through Direct Interaction  </vt:lpstr>
      <vt:lpstr>More snaps from the Seminar……..   </vt:lpstr>
      <vt:lpstr>7. Survey             Small Survey taken at 15th Feb Seminar      </vt:lpstr>
      <vt:lpstr>8.Small Seminar               Organized a seminar at Giri’s Educom.  Make awareness about Yoga and Tips for healthy life   </vt:lpstr>
      <vt:lpstr>9.Support from Media  Newspaper is a strong medium to create awareness.   Support from Media    1. Divya Marathi Newspaper   2. Maharashtra Times Newspaper   3. Times Of India Newspaper</vt:lpstr>
      <vt:lpstr>  Sustainability:  1. Through Offline Android App.     It can be shared easily at faster rate and      doesn’t require internet.  2. Guidance from Dr. Ravindra Kharat.      He assured us to control and modify        our website further.   3. Last but not the least, the amount       of efforts we have put in for this       project will always enthusiast us to      improve this project to a higher and      higher level.</vt:lpstr>
      <vt:lpstr> I2I Impact:</vt:lpstr>
      <vt:lpstr>Things to be improved:  1. The website  layout is not mobile friendly.  But, we have created its mobile friendly                                                                        version by name “ http://remedyanytimecom1.demo.site.mobi/”   2.  Registration Page  is under construction.      But, one can ask problems to expert Doctor through the link shown  above.</vt:lpstr>
      <vt:lpstr>Team Members:   Thank you I2I, For giving us a golden opportunity to explore our talent…  </vt:lpstr>
      <vt:lpstr>PowerPoint Presentation</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Chaitanya</dc:creator>
  <cp:lastModifiedBy>Chaitanya</cp:lastModifiedBy>
  <cp:revision>110</cp:revision>
  <dcterms:created xsi:type="dcterms:W3CDTF">2015-03-29T04:57:11Z</dcterms:created>
  <dcterms:modified xsi:type="dcterms:W3CDTF">2015-03-31T07:51:44Z</dcterms:modified>
</cp:coreProperties>
</file>

<file path=docProps/thumbnail.jpeg>
</file>